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64" r:id="rId4"/>
    <p:sldId id="262" r:id="rId5"/>
    <p:sldId id="257" r:id="rId6"/>
    <p:sldId id="258" r:id="rId7"/>
    <p:sldId id="259" r:id="rId8"/>
    <p:sldId id="260" r:id="rId9"/>
    <p:sldId id="265" r:id="rId10"/>
    <p:sldId id="263" r:id="rId11"/>
    <p:sldId id="266" r:id="rId12"/>
    <p:sldId id="270" r:id="rId13"/>
    <p:sldId id="267" r:id="rId14"/>
    <p:sldId id="268" r:id="rId15"/>
    <p:sldId id="278" r:id="rId16"/>
    <p:sldId id="277" r:id="rId17"/>
    <p:sldId id="279" r:id="rId18"/>
    <p:sldId id="280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AA524-863A-434B-B7DD-C39C651F776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2EB4-18C4-4ADC-AD47-CA15BA4A2A2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56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69395-2B62-4166-A100-BA2BBEDB6F5B}" type="slidenum">
              <a:rPr lang="sl-SI" smtClean="0"/>
              <a:t>15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212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880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563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4888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5821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9078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862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37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4534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374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7370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57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F8F0E-4BFE-4E9A-83B5-878718286FB8}" type="datetimeFigureOut">
              <a:rPr lang="sl-SI" smtClean="0"/>
              <a:t>19. 01. 2016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1230D-82CF-40D1-8865-2F3F14E4FFC3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11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0"/>
            <a:ext cx="7632848" cy="1752600"/>
          </a:xfrm>
        </p:spPr>
        <p:txBody>
          <a:bodyPr/>
          <a:lstStyle/>
          <a:p>
            <a:r>
              <a:rPr lang="sl-SI" dirty="0" smtClean="0"/>
              <a:t>Univerza v Ljubljani</a:t>
            </a:r>
          </a:p>
          <a:p>
            <a:r>
              <a:rPr lang="sl-SI" dirty="0" smtClean="0"/>
              <a:t>Fakulteta za računalništvo in informatiko</a:t>
            </a:r>
            <a:endParaRPr lang="sl-SI" dirty="0"/>
          </a:p>
        </p:txBody>
      </p:sp>
      <p:pic>
        <p:nvPicPr>
          <p:cNvPr id="4" name="Picture 3" descr="lkmlogo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70" y="1231636"/>
            <a:ext cx="3177160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slov 3"/>
          <p:cNvSpPr>
            <a:spLocks noGrp="1"/>
          </p:cNvSpPr>
          <p:nvPr>
            <p:ph type="ctrTitle"/>
          </p:nvPr>
        </p:nvSpPr>
        <p:spPr>
          <a:xfrm>
            <a:off x="0" y="2708920"/>
            <a:ext cx="9144000" cy="1395586"/>
          </a:xfrm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sl-SI" sz="4900" b="1" dirty="0" smtClean="0"/>
              <a:t>Laboratorij za kognitivno modeliranje</a:t>
            </a:r>
            <a:r>
              <a:rPr lang="sl-SI" sz="4900" dirty="0" smtClean="0"/>
              <a:t/>
            </a:r>
            <a:br>
              <a:rPr lang="sl-SI" sz="4900" dirty="0" smtClean="0"/>
            </a:br>
            <a:r>
              <a:rPr lang="sl-SI" sz="3600" dirty="0" smtClean="0"/>
              <a:t/>
            </a:r>
            <a:br>
              <a:rPr lang="sl-SI" sz="3600" dirty="0" smtClean="0"/>
            </a:br>
            <a:r>
              <a:rPr lang="sl-SI" sz="3600" dirty="0"/>
              <a:t/>
            </a:r>
            <a:br>
              <a:rPr lang="sl-SI" sz="3600" dirty="0"/>
            </a:br>
            <a:endParaRPr lang="sl-SI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94430" y="3613317"/>
            <a:ext cx="4314959" cy="3244683"/>
            <a:chOff x="830246" y="1005449"/>
            <a:chExt cx="6675803" cy="5159856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830246" y="1005449"/>
              <a:ext cx="5903912" cy="386500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2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sl-SI" sz="1400">
                  <a:latin typeface="Arial" charset="0"/>
                </a:rPr>
                <a:t>Umetna inteligenca</a:t>
              </a: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4250887" y="1137725"/>
              <a:ext cx="3255162" cy="3600450"/>
            </a:xfrm>
            <a:prstGeom prst="roundRect">
              <a:avLst>
                <a:gd name="adj" fmla="val 16667"/>
              </a:avLst>
            </a:prstGeom>
            <a:solidFill>
              <a:srgbClr val="3366FF">
                <a:alpha val="57001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sl-SI" sz="1400">
                  <a:latin typeface="Arial" charset="0"/>
                </a:rPr>
                <a:t>Strojno učenje</a:t>
              </a: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3153783" y="2708921"/>
              <a:ext cx="3580373" cy="3456384"/>
            </a:xfrm>
            <a:prstGeom prst="roundRect">
              <a:avLst>
                <a:gd name="adj" fmla="val 16667"/>
              </a:avLst>
            </a:prstGeom>
            <a:solidFill>
              <a:srgbClr val="33CC33">
                <a:alpha val="2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r"/>
              <a:r>
                <a:rPr lang="sl-SI" sz="1400" dirty="0" smtClean="0">
                  <a:latin typeface="Arial" charset="0"/>
                </a:rPr>
                <a:t>Podatkovno </a:t>
              </a:r>
              <a:br>
                <a:rPr lang="sl-SI" sz="1400" dirty="0" smtClean="0">
                  <a:latin typeface="Arial" charset="0"/>
                </a:rPr>
              </a:br>
              <a:r>
                <a:rPr lang="sl-SI" sz="1400" dirty="0" smtClean="0">
                  <a:latin typeface="Arial" charset="0"/>
                </a:rPr>
                <a:t>rudarjenje</a:t>
              </a:r>
            </a:p>
            <a:p>
              <a:pPr algn="r"/>
              <a:r>
                <a:rPr lang="sl-SI" sz="1400" dirty="0" smtClean="0">
                  <a:latin typeface="Arial" charset="0"/>
                </a:rPr>
                <a:t>(Data </a:t>
              </a:r>
              <a:r>
                <a:rPr lang="sl-SI" sz="1400" dirty="0">
                  <a:latin typeface="Arial" charset="0"/>
                </a:rPr>
                <a:t>mining)</a:t>
              </a: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497740" y="3861251"/>
              <a:ext cx="3097214" cy="1584324"/>
            </a:xfrm>
            <a:prstGeom prst="roundRect">
              <a:avLst>
                <a:gd name="adj" fmla="val 16667"/>
              </a:avLst>
            </a:prstGeom>
            <a:solidFill>
              <a:schemeClr val="hlink">
                <a:alpha val="2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sl-SI" sz="1400" dirty="0" smtClean="0">
                  <a:latin typeface="Arial" charset="0"/>
                </a:rPr>
                <a:t>Kognitivno </a:t>
              </a:r>
            </a:p>
            <a:p>
              <a:r>
                <a:rPr lang="sl-SI" sz="1400" dirty="0" smtClean="0">
                  <a:latin typeface="Arial" charset="0"/>
                </a:rPr>
                <a:t>modeliranje</a:t>
              </a:r>
              <a:endParaRPr lang="sl-SI" sz="1400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Ocene zanesljivosti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Untitled-2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2" y="1343434"/>
            <a:ext cx="6155679" cy="470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7286" y="2793999"/>
            <a:ext cx="2939143" cy="3395663"/>
          </a:xfrm>
        </p:spPr>
        <p:txBody>
          <a:bodyPr/>
          <a:lstStyle/>
          <a:p>
            <a:pPr marL="0" indent="0">
              <a:buNone/>
            </a:pPr>
            <a:r>
              <a:rPr lang="sl-SI" sz="2400" dirty="0"/>
              <a:t>Razvite </a:t>
            </a:r>
            <a:r>
              <a:rPr lang="sl-SI" sz="2400" dirty="0" smtClean="0"/>
              <a:t>splošne metode </a:t>
            </a:r>
            <a:r>
              <a:rPr lang="sl-SI" sz="2400" dirty="0"/>
              <a:t>za </a:t>
            </a:r>
            <a:r>
              <a:rPr lang="sl-SI" sz="2400" dirty="0" smtClean="0"/>
              <a:t>ocenjevanje zanesljivosti posameznih napovedi</a:t>
            </a:r>
            <a:r>
              <a:rPr lang="sl-SI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Trženje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b2b_att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076" y="1484784"/>
            <a:ext cx="3600450" cy="4679950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8725" y="1897063"/>
            <a:ext cx="3763704" cy="4292600"/>
          </a:xfrm>
        </p:spPr>
        <p:txBody>
          <a:bodyPr>
            <a:normAutofit fontScale="92500" lnSpcReduction="20000"/>
          </a:bodyPr>
          <a:lstStyle/>
          <a:p>
            <a:r>
              <a:rPr lang="hr-HR" dirty="0"/>
              <a:t>Kako se </a:t>
            </a:r>
            <a:r>
              <a:rPr lang="hr-HR" dirty="0" smtClean="0"/>
              <a:t>kupec odloča pri izbiri izdelka?</a:t>
            </a:r>
            <a:endParaRPr lang="hr-HR" dirty="0"/>
          </a:p>
          <a:p>
            <a:r>
              <a:rPr lang="hr-HR" dirty="0"/>
              <a:t>Kako optimalno </a:t>
            </a:r>
            <a:r>
              <a:rPr lang="hr-HR" dirty="0" smtClean="0"/>
              <a:t>razporediti </a:t>
            </a:r>
            <a:r>
              <a:rPr lang="hr-HR" dirty="0"/>
              <a:t>oglase na </a:t>
            </a:r>
            <a:r>
              <a:rPr lang="hr-HR" dirty="0" smtClean="0"/>
              <a:t>spletni strani?</a:t>
            </a:r>
            <a:endParaRPr lang="hr-HR" dirty="0"/>
          </a:p>
          <a:p>
            <a:r>
              <a:rPr lang="hr-HR" dirty="0" smtClean="0"/>
              <a:t>Kdaj </a:t>
            </a:r>
            <a:r>
              <a:rPr lang="hr-HR" dirty="0"/>
              <a:t>je </a:t>
            </a:r>
            <a:r>
              <a:rPr lang="hr-HR" dirty="0" smtClean="0"/>
              <a:t>najboljši trenutek </a:t>
            </a:r>
            <a:r>
              <a:rPr lang="hr-HR" dirty="0"/>
              <a:t>za </a:t>
            </a:r>
            <a:r>
              <a:rPr lang="hr-HR" dirty="0" smtClean="0"/>
              <a:t>oddajanje </a:t>
            </a:r>
            <a:r>
              <a:rPr lang="hr-HR" dirty="0"/>
              <a:t>televizijskih </a:t>
            </a:r>
            <a:r>
              <a:rPr lang="hr-HR" dirty="0" smtClean="0"/>
              <a:t>oglasov?</a:t>
            </a:r>
            <a:endParaRPr lang="hr-H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8518" y="3649950"/>
            <a:ext cx="4666281" cy="244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6334" y="1765531"/>
            <a:ext cx="4994869" cy="188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Statistika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77306" y="1632723"/>
            <a:ext cx="4676300" cy="1077218"/>
            <a:chOff x="504825" y="1428736"/>
            <a:chExt cx="4676300" cy="1077218"/>
          </a:xfrm>
        </p:grpSpPr>
        <p:sp>
          <p:nvSpPr>
            <p:cNvPr id="7" name="TextBox 6"/>
            <p:cNvSpPr txBox="1"/>
            <p:nvPr/>
          </p:nvSpPr>
          <p:spPr>
            <a:xfrm>
              <a:off x="1071538" y="1428736"/>
              <a:ext cx="41095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l-SI" sz="3200" b="1" dirty="0" smtClean="0"/>
                <a:t>Statistika in statistično </a:t>
              </a:r>
            </a:p>
            <a:p>
              <a:r>
                <a:rPr lang="sl-SI" sz="3200" b="1" dirty="0" smtClean="0"/>
                <a:t>strojno učenje,</a:t>
              </a:r>
              <a:endParaRPr lang="sl-SI" sz="3200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04825" y="1708848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77306" y="3357562"/>
            <a:ext cx="4245701" cy="1077218"/>
            <a:chOff x="3251044" y="3090461"/>
            <a:chExt cx="4245701" cy="1077218"/>
          </a:xfrm>
        </p:grpSpPr>
        <p:sp>
          <p:nvSpPr>
            <p:cNvPr id="10" name="Oval 9"/>
            <p:cNvSpPr/>
            <p:nvPr/>
          </p:nvSpPr>
          <p:spPr>
            <a:xfrm>
              <a:off x="3251044" y="3382849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40551" y="3090461"/>
              <a:ext cx="365619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l-SI" sz="3200" b="1" dirty="0" smtClean="0"/>
                <a:t>računsko intenzivne </a:t>
              </a:r>
            </a:p>
            <a:p>
              <a:r>
                <a:rPr lang="sl-SI" sz="3200" b="1" dirty="0" smtClean="0"/>
                <a:t>metode v </a:t>
              </a:r>
              <a:r>
                <a:rPr lang="sl-SI" sz="3200" b="1" dirty="0" smtClean="0"/>
                <a:t>statistiki,</a:t>
              </a:r>
              <a:endParaRPr lang="sl-SI" sz="32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7306" y="5264768"/>
            <a:ext cx="4146505" cy="584775"/>
            <a:chOff x="504825" y="4744002"/>
            <a:chExt cx="4146505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847725" y="4744002"/>
              <a:ext cx="3803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l-SI" sz="3200" b="1" dirty="0" smtClean="0"/>
                <a:t>   in uporaba v praksi.</a:t>
              </a:r>
              <a:endParaRPr lang="sl-SI" sz="3200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04825" y="4782546"/>
              <a:ext cx="522860" cy="4953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5"/>
          <a:srcRect r="66678"/>
          <a:stretch>
            <a:fillRect/>
          </a:stretch>
        </p:blipFill>
        <p:spPr bwMode="auto">
          <a:xfrm>
            <a:off x="5464368" y="2195354"/>
            <a:ext cx="1833669" cy="179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 descr="http://d29qn7q9z0j1p6.cloudfront.net/content/roypta/367/1896/2399/F2.large.jpg"/>
          <p:cNvPicPr>
            <a:picLocks noChangeAspect="1" noChangeArrowheads="1"/>
          </p:cNvPicPr>
          <p:nvPr/>
        </p:nvPicPr>
        <p:blipFill>
          <a:blip r:embed="rId6"/>
          <a:srcRect l="4505" t="2276" b="39063"/>
          <a:stretch>
            <a:fillRect/>
          </a:stretch>
        </p:blipFill>
        <p:spPr bwMode="auto">
          <a:xfrm>
            <a:off x="6381203" y="3156024"/>
            <a:ext cx="1595923" cy="1662050"/>
          </a:xfrm>
          <a:prstGeom prst="rect">
            <a:avLst/>
          </a:prstGeom>
          <a:noFill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/>
          <a:srcRect l="-2050" t="1819"/>
          <a:stretch>
            <a:fillRect/>
          </a:stretch>
        </p:blipFill>
        <p:spPr bwMode="auto">
          <a:xfrm>
            <a:off x="6889580" y="4155787"/>
            <a:ext cx="1832077" cy="16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hr-HR" dirty="0" err="1" smtClean="0"/>
              <a:t>Odkrivanje</a:t>
            </a:r>
            <a:r>
              <a:rPr lang="hr-HR" dirty="0" smtClean="0"/>
              <a:t> zakonitosti iz </a:t>
            </a:r>
            <a:br>
              <a:rPr lang="hr-HR" dirty="0" smtClean="0"/>
            </a:br>
            <a:r>
              <a:rPr lang="hr-HR" dirty="0" err="1" smtClean="0"/>
              <a:t>prostorsko</a:t>
            </a:r>
            <a:r>
              <a:rPr lang="hr-HR" dirty="0" smtClean="0"/>
              <a:t>-</a:t>
            </a:r>
            <a:r>
              <a:rPr lang="hr-HR" dirty="0" err="1" smtClean="0"/>
              <a:t>časovnih</a:t>
            </a:r>
            <a:r>
              <a:rPr lang="hr-HR" dirty="0" smtClean="0"/>
              <a:t> </a:t>
            </a:r>
            <a:r>
              <a:rPr lang="hr-HR" dirty="0" err="1" smtClean="0"/>
              <a:t>podatkov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gor\Documents\dok\LKM\LKM predstavitev YES\Jadr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46" y="3501008"/>
            <a:ext cx="3463749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iplome\2016\(mag) Tomazic\Lokacije soncnih elektrar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3687918" cy="32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4734" y="1562016"/>
            <a:ext cx="7961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l-SI" sz="2400" dirty="0" smtClean="0"/>
              <a:t>Modeliranje gibanja vodnih mas v </a:t>
            </a:r>
            <a:r>
              <a:rPr lang="sl-SI" sz="2400" dirty="0"/>
              <a:t>J</a:t>
            </a:r>
            <a:r>
              <a:rPr lang="sl-SI" sz="2400" dirty="0" smtClean="0"/>
              <a:t>adranu in Sredozemskem morju</a:t>
            </a:r>
          </a:p>
          <a:p>
            <a:pPr marL="285750" indent="-285750">
              <a:buFontTx/>
              <a:buChar char="-"/>
            </a:pPr>
            <a:r>
              <a:rPr lang="sl-SI" sz="2400" dirty="0" smtClean="0"/>
              <a:t>Vpliv vodnih tokov na razmnoževanje meduz</a:t>
            </a:r>
          </a:p>
          <a:p>
            <a:pPr marL="285750" indent="-285750">
              <a:buFontTx/>
              <a:buChar char="-"/>
            </a:pPr>
            <a:r>
              <a:rPr lang="sl-SI" sz="2400" dirty="0" smtClean="0"/>
              <a:t>Modeliranje zračnih tokov in analiza onesnaženosti zraka na različnih lokacijah  v Evropi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Napredna športna analiza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jeZBesedilom 4"/>
          <p:cNvSpPr txBox="1"/>
          <p:nvPr/>
        </p:nvSpPr>
        <p:spPr>
          <a:xfrm>
            <a:off x="611560" y="1700808"/>
            <a:ext cx="366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sl-SI" dirty="0" smtClean="0"/>
              <a:t>Kaj se bo zgodilo naslednje?</a:t>
            </a:r>
            <a:endParaRPr lang="sl-SI" dirty="0"/>
          </a:p>
        </p:txBody>
      </p:sp>
      <p:grpSp>
        <p:nvGrpSpPr>
          <p:cNvPr id="7" name="Skupina 2"/>
          <p:cNvGrpSpPr/>
          <p:nvPr/>
        </p:nvGrpSpPr>
        <p:grpSpPr>
          <a:xfrm>
            <a:off x="438141" y="2229755"/>
            <a:ext cx="5182268" cy="2663963"/>
            <a:chOff x="611560" y="3356992"/>
            <a:chExt cx="7433913" cy="347287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1360" y="4581128"/>
              <a:ext cx="1310400" cy="865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Oblika 5"/>
            <p:cNvCxnSpPr>
              <a:stCxn id="8" idx="3"/>
            </p:cNvCxnSpPr>
            <p:nvPr/>
          </p:nvCxnSpPr>
          <p:spPr>
            <a:xfrm flipV="1">
              <a:off x="2411760" y="3573016"/>
              <a:ext cx="1872208" cy="1440672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32240" y="4014356"/>
              <a:ext cx="1311864" cy="9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23928" y="4619114"/>
              <a:ext cx="1388404" cy="779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35073" y="5142482"/>
              <a:ext cx="1310400" cy="87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Oblika 5"/>
            <p:cNvCxnSpPr>
              <a:stCxn id="8" idx="3"/>
              <a:endCxn id="11" idx="1"/>
            </p:cNvCxnSpPr>
            <p:nvPr/>
          </p:nvCxnSpPr>
          <p:spPr>
            <a:xfrm flipV="1">
              <a:off x="2411760" y="5008842"/>
              <a:ext cx="1512168" cy="4846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Oblika 5"/>
            <p:cNvCxnSpPr>
              <a:stCxn id="8" idx="3"/>
            </p:cNvCxnSpPr>
            <p:nvPr/>
          </p:nvCxnSpPr>
          <p:spPr>
            <a:xfrm>
              <a:off x="2411760" y="5013688"/>
              <a:ext cx="1872208" cy="1439648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a 20"/>
            <p:cNvSpPr/>
            <p:nvPr/>
          </p:nvSpPr>
          <p:spPr>
            <a:xfrm>
              <a:off x="4537316" y="4005080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Elipsa 21"/>
            <p:cNvSpPr/>
            <p:nvPr/>
          </p:nvSpPr>
          <p:spPr>
            <a:xfrm>
              <a:off x="4537316" y="411440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Elipsa 22"/>
            <p:cNvSpPr/>
            <p:nvPr/>
          </p:nvSpPr>
          <p:spPr>
            <a:xfrm>
              <a:off x="4537316" y="422109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Elipsa 23"/>
            <p:cNvSpPr/>
            <p:nvPr/>
          </p:nvSpPr>
          <p:spPr>
            <a:xfrm>
              <a:off x="4427984" y="638132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Elipsa 24"/>
            <p:cNvSpPr/>
            <p:nvPr/>
          </p:nvSpPr>
          <p:spPr>
            <a:xfrm>
              <a:off x="4537316" y="638132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lipsa 25"/>
            <p:cNvSpPr/>
            <p:nvPr/>
          </p:nvSpPr>
          <p:spPr>
            <a:xfrm>
              <a:off x="4646648" y="638133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Oblika 5"/>
            <p:cNvCxnSpPr>
              <a:stCxn id="11" idx="3"/>
              <a:endCxn id="10" idx="1"/>
            </p:cNvCxnSpPr>
            <p:nvPr/>
          </p:nvCxnSpPr>
          <p:spPr>
            <a:xfrm flipV="1">
              <a:off x="5312332" y="4464356"/>
              <a:ext cx="1419908" cy="544486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blika 5"/>
            <p:cNvCxnSpPr>
              <a:stCxn id="11" idx="3"/>
              <a:endCxn id="12" idx="1"/>
            </p:cNvCxnSpPr>
            <p:nvPr/>
          </p:nvCxnSpPr>
          <p:spPr>
            <a:xfrm>
              <a:off x="5312332" y="5008842"/>
              <a:ext cx="1422741" cy="570440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oljeZBesedilom 28"/>
            <p:cNvSpPr txBox="1"/>
            <p:nvPr/>
          </p:nvSpPr>
          <p:spPr>
            <a:xfrm>
              <a:off x="3419872" y="3356992"/>
              <a:ext cx="864097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smtClean="0"/>
                <a:t>P</a:t>
              </a:r>
              <a:r>
                <a:rPr lang="sl-SI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PoljeZBesedilom 29"/>
            <p:cNvSpPr txBox="1"/>
            <p:nvPr/>
          </p:nvSpPr>
          <p:spPr>
            <a:xfrm>
              <a:off x="3352023" y="4725073"/>
              <a:ext cx="780968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25" name="PoljeZBesedilom 30"/>
            <p:cNvSpPr txBox="1"/>
            <p:nvPr/>
          </p:nvSpPr>
          <p:spPr>
            <a:xfrm>
              <a:off x="3419872" y="6228020"/>
              <a:ext cx="780968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/>
                <a:t>n</a:t>
              </a:r>
              <a:endParaRPr lang="en-US" baseline="-25000" dirty="0"/>
            </a:p>
          </p:txBody>
        </p:sp>
        <p:sp>
          <p:nvSpPr>
            <p:cNvPr id="26" name="PoljeZBesedilom 31"/>
            <p:cNvSpPr txBox="1"/>
            <p:nvPr/>
          </p:nvSpPr>
          <p:spPr>
            <a:xfrm>
              <a:off x="6012161" y="4149080"/>
              <a:ext cx="879921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smtClean="0"/>
                <a:t>P</a:t>
              </a:r>
              <a:r>
                <a:rPr lang="sl-SI" baseline="-25000" dirty="0"/>
                <a:t>a</a:t>
              </a:r>
              <a:endParaRPr lang="en-US" baseline="-25000" dirty="0"/>
            </a:p>
          </p:txBody>
        </p:sp>
        <p:sp>
          <p:nvSpPr>
            <p:cNvPr id="27" name="PoljeZBesedilom 32"/>
            <p:cNvSpPr txBox="1"/>
            <p:nvPr/>
          </p:nvSpPr>
          <p:spPr>
            <a:xfrm>
              <a:off x="6012161" y="5445224"/>
              <a:ext cx="722913" cy="6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 err="1" smtClean="0"/>
                <a:t>P</a:t>
              </a:r>
              <a:r>
                <a:rPr lang="sl-SI" baseline="-25000" dirty="0" err="1" smtClean="0"/>
                <a:t>b</a:t>
              </a:r>
              <a:endParaRPr lang="en-US" baseline="-25000" dirty="0"/>
            </a:p>
          </p:txBody>
        </p:sp>
        <p:sp>
          <p:nvSpPr>
            <p:cNvPr id="28" name="Elipsa 33"/>
            <p:cNvSpPr/>
            <p:nvPr/>
          </p:nvSpPr>
          <p:spPr>
            <a:xfrm>
              <a:off x="4427984" y="357301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lipsa 34"/>
            <p:cNvSpPr/>
            <p:nvPr/>
          </p:nvSpPr>
          <p:spPr>
            <a:xfrm>
              <a:off x="4537316" y="357301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Elipsa 35"/>
            <p:cNvSpPr/>
            <p:nvPr/>
          </p:nvSpPr>
          <p:spPr>
            <a:xfrm>
              <a:off x="4646648" y="357302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ipsa 36"/>
            <p:cNvSpPr/>
            <p:nvPr/>
          </p:nvSpPr>
          <p:spPr>
            <a:xfrm>
              <a:off x="4537308" y="573327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Elipsa 37"/>
            <p:cNvSpPr/>
            <p:nvPr/>
          </p:nvSpPr>
          <p:spPr>
            <a:xfrm>
              <a:off x="4537308" y="5842596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Elipsa 38"/>
            <p:cNvSpPr/>
            <p:nvPr/>
          </p:nvSpPr>
          <p:spPr>
            <a:xfrm>
              <a:off x="4537308" y="5949288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Oblika 5"/>
            <p:cNvCxnSpPr>
              <a:endCxn id="8" idx="1"/>
            </p:cNvCxnSpPr>
            <p:nvPr/>
          </p:nvCxnSpPr>
          <p:spPr>
            <a:xfrm>
              <a:off x="611560" y="5013176"/>
              <a:ext cx="489800" cy="512"/>
            </a:xfrm>
            <a:prstGeom prst="curvedConnector3">
              <a:avLst>
                <a:gd name="adj1" fmla="val 5000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PoljeZBesedilom 42"/>
          <p:cNvSpPr txBox="1"/>
          <p:nvPr/>
        </p:nvSpPr>
        <p:spPr>
          <a:xfrm>
            <a:off x="5706911" y="1713250"/>
            <a:ext cx="308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smtClean="0"/>
              <a:t>Kako močna je ekipa?</a:t>
            </a:r>
            <a:endParaRPr lang="sl-SI" sz="2400" dirty="0"/>
          </a:p>
        </p:txBody>
      </p:sp>
      <p:pic>
        <p:nvPicPr>
          <p:cNvPr id="36" name="Slika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767" y="2379752"/>
            <a:ext cx="2771509" cy="1497761"/>
          </a:xfrm>
          <a:prstGeom prst="rect">
            <a:avLst/>
          </a:prstGeom>
        </p:spPr>
      </p:pic>
      <p:pic>
        <p:nvPicPr>
          <p:cNvPr id="37" name="Slika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048" y="4912150"/>
            <a:ext cx="1948750" cy="1945850"/>
          </a:xfrm>
          <a:prstGeom prst="rect">
            <a:avLst/>
          </a:prstGeom>
        </p:spPr>
      </p:pic>
      <p:pic>
        <p:nvPicPr>
          <p:cNvPr id="38" name="Picture 2" descr="http://cdn.solecollector.com/media/up/2014/09/images/kyrie-irving-nike-hyperdunk-2014-p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220" y="5164579"/>
            <a:ext cx="1026203" cy="14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Slika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237" y="5188228"/>
            <a:ext cx="666862" cy="1381620"/>
          </a:xfrm>
          <a:prstGeom prst="rect">
            <a:avLst/>
          </a:prstGeom>
        </p:spPr>
      </p:pic>
      <p:sp>
        <p:nvSpPr>
          <p:cNvPr id="40" name="PoljeZBesedilom 43"/>
          <p:cNvSpPr txBox="1"/>
          <p:nvPr/>
        </p:nvSpPr>
        <p:spPr>
          <a:xfrm>
            <a:off x="5218397" y="5628294"/>
            <a:ext cx="56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?</a:t>
            </a:r>
            <a:endParaRPr lang="sl-SI" dirty="0"/>
          </a:p>
        </p:txBody>
      </p:sp>
      <p:sp>
        <p:nvSpPr>
          <p:cNvPr id="41" name="PoljeZBesedilom 45"/>
          <p:cNvSpPr txBox="1"/>
          <p:nvPr/>
        </p:nvSpPr>
        <p:spPr>
          <a:xfrm>
            <a:off x="6695109" y="5630917"/>
            <a:ext cx="56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l-SI" dirty="0" smtClean="0"/>
              <a:t>Rudarjenje besedil 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75557"/>
            <a:ext cx="8712968" cy="4973723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hr-HR" sz="2400" dirty="0" err="1" smtClean="0"/>
              <a:t>semantična</a:t>
            </a:r>
            <a:r>
              <a:rPr lang="hr-HR" sz="2400" dirty="0" smtClean="0"/>
              <a:t> podobnost </a:t>
            </a:r>
            <a:r>
              <a:rPr lang="hr-HR" sz="2400" dirty="0" err="1" smtClean="0"/>
              <a:t>besedil</a:t>
            </a:r>
            <a:r>
              <a:rPr lang="hr-HR" sz="2400" dirty="0" smtClean="0"/>
              <a:t>  na </a:t>
            </a:r>
            <a:r>
              <a:rPr lang="hr-HR" sz="2400" dirty="0" err="1" smtClean="0"/>
              <a:t>podlagi</a:t>
            </a:r>
            <a:r>
              <a:rPr lang="hr-HR" sz="2400" dirty="0" smtClean="0"/>
              <a:t> </a:t>
            </a:r>
            <a:r>
              <a:rPr lang="hr-HR" sz="2400" dirty="0" err="1" smtClean="0"/>
              <a:t>gruč</a:t>
            </a:r>
            <a:r>
              <a:rPr lang="hr-HR" sz="2400" dirty="0" smtClean="0"/>
              <a:t> </a:t>
            </a:r>
            <a:r>
              <a:rPr lang="hr-HR" sz="2400" dirty="0" err="1" smtClean="0"/>
              <a:t>in</a:t>
            </a:r>
            <a:r>
              <a:rPr lang="hr-HR" sz="2400" dirty="0" smtClean="0"/>
              <a:t> </a:t>
            </a:r>
            <a:r>
              <a:rPr lang="hr-HR" sz="2400" dirty="0" err="1" smtClean="0"/>
              <a:t>jezikovnih</a:t>
            </a:r>
            <a:r>
              <a:rPr lang="hr-HR" sz="2400" dirty="0" smtClean="0"/>
              <a:t> </a:t>
            </a:r>
            <a:r>
              <a:rPr lang="hr-HR" sz="2400" dirty="0" err="1" smtClean="0"/>
              <a:t>virov</a:t>
            </a:r>
            <a:endParaRPr lang="hr-HR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hr-HR" sz="2400" dirty="0" err="1"/>
              <a:t>p</a:t>
            </a:r>
            <a:r>
              <a:rPr lang="hr-HR" sz="2400" dirty="0" err="1" smtClean="0"/>
              <a:t>ovzemanje</a:t>
            </a:r>
            <a:r>
              <a:rPr lang="hr-HR" sz="2400" dirty="0" smtClean="0"/>
              <a:t> </a:t>
            </a:r>
            <a:r>
              <a:rPr lang="hr-HR" sz="2400" dirty="0" err="1" smtClean="0"/>
              <a:t>množice</a:t>
            </a:r>
            <a:r>
              <a:rPr lang="hr-HR" sz="2400" dirty="0" smtClean="0"/>
              <a:t> </a:t>
            </a:r>
            <a:r>
              <a:rPr lang="hr-HR" sz="2400" dirty="0" err="1" smtClean="0"/>
              <a:t>besedil</a:t>
            </a:r>
            <a:r>
              <a:rPr lang="hr-HR" sz="2400" dirty="0" smtClean="0"/>
              <a:t> s </a:t>
            </a:r>
            <a:r>
              <a:rPr lang="hr-HR" sz="2400" dirty="0" err="1" smtClean="0"/>
              <a:t>pomočjo</a:t>
            </a:r>
            <a:r>
              <a:rPr lang="hr-HR" sz="2400" dirty="0" smtClean="0"/>
              <a:t> analize </a:t>
            </a:r>
            <a:r>
              <a:rPr lang="hr-HR" sz="2400" dirty="0" err="1" smtClean="0"/>
              <a:t>arhetipov</a:t>
            </a:r>
            <a:endParaRPr lang="hr-HR" sz="2400" dirty="0" smtClean="0"/>
          </a:p>
          <a:p>
            <a:r>
              <a:rPr lang="sl-SI" sz="2400" dirty="0" smtClean="0"/>
              <a:t>procesiranje naravnega jezika v </a:t>
            </a:r>
            <a:r>
              <a:rPr lang="sl-SI" sz="2400" dirty="0" err="1" smtClean="0"/>
              <a:t>splošnonamenskih</a:t>
            </a:r>
            <a:r>
              <a:rPr lang="sl-SI" sz="2400" dirty="0" smtClean="0"/>
              <a:t> </a:t>
            </a:r>
            <a:r>
              <a:rPr lang="sl-SI" sz="2400" smtClean="0"/>
              <a:t>podatkovnih bazah</a:t>
            </a:r>
          </a:p>
          <a:p>
            <a:r>
              <a:rPr lang="sl-SI" sz="2400" smtClean="0"/>
              <a:t>analiza sentimenta besedil in spletnih virov</a:t>
            </a:r>
            <a:endParaRPr lang="sl-SI" sz="2400" dirty="0" smtClean="0"/>
          </a:p>
          <a:p>
            <a:pPr marL="0" indent="0">
              <a:buNone/>
            </a:pPr>
            <a:r>
              <a:rPr lang="sl-SI" sz="4000" dirty="0" smtClean="0"/>
              <a:t>Profiliranje spletnih uporabnikov</a:t>
            </a:r>
          </a:p>
          <a:p>
            <a:r>
              <a:rPr lang="sl-SI" sz="2400" dirty="0" smtClean="0"/>
              <a:t>spletno rudarjenje (</a:t>
            </a:r>
            <a:r>
              <a:rPr lang="sl-SI" sz="2400" dirty="0" err="1" smtClean="0"/>
              <a:t>Web</a:t>
            </a:r>
            <a:r>
              <a:rPr lang="sl-SI" sz="2400" dirty="0" smtClean="0"/>
              <a:t> </a:t>
            </a:r>
            <a:r>
              <a:rPr lang="sl-SI" sz="2400" dirty="0" err="1" smtClean="0"/>
              <a:t>usage</a:t>
            </a:r>
            <a:r>
              <a:rPr lang="sl-SI" sz="2400" dirty="0" smtClean="0"/>
              <a:t> </a:t>
            </a:r>
            <a:r>
              <a:rPr lang="sl-SI" sz="2400" dirty="0" err="1" smtClean="0"/>
              <a:t>mining</a:t>
            </a:r>
            <a:r>
              <a:rPr lang="sl-SI" sz="2400" dirty="0" smtClean="0"/>
              <a:t>)</a:t>
            </a:r>
          </a:p>
          <a:p>
            <a:r>
              <a:rPr lang="sl-SI" sz="2400" dirty="0"/>
              <a:t>p</a:t>
            </a:r>
            <a:r>
              <a:rPr lang="sl-SI" sz="2400" dirty="0" smtClean="0"/>
              <a:t>rofiliranje spletnih uporabnikov</a:t>
            </a:r>
          </a:p>
          <a:p>
            <a:r>
              <a:rPr lang="sl-SI" sz="2400" dirty="0"/>
              <a:t>p</a:t>
            </a:r>
            <a:r>
              <a:rPr lang="sl-SI" sz="2400" dirty="0" smtClean="0"/>
              <a:t>riporočilni sistemi za spletno oglaševanje</a:t>
            </a:r>
          </a:p>
          <a:p>
            <a:endParaRPr lang="sl-SI" sz="2400" dirty="0" smtClean="0"/>
          </a:p>
          <a:p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95" y="4651932"/>
            <a:ext cx="4774693" cy="22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89093" y="4797152"/>
            <a:ext cx="4211775" cy="1981076"/>
            <a:chOff x="1694201" y="3207431"/>
            <a:chExt cx="5974726" cy="2810311"/>
          </a:xfrm>
        </p:grpSpPr>
        <p:sp>
          <p:nvSpPr>
            <p:cNvPr id="6" name="Rectangle 5"/>
            <p:cNvSpPr/>
            <p:nvPr/>
          </p:nvSpPr>
          <p:spPr>
            <a:xfrm>
              <a:off x="3813175" y="4536554"/>
              <a:ext cx="1754459" cy="12043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l-SI" sz="2000" dirty="0" smtClean="0">
                  <a:solidFill>
                    <a:schemeClr val="bg1">
                      <a:lumMod val="65000"/>
                    </a:schemeClr>
                  </a:solidFill>
                </a:rPr>
                <a:t>AEE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94201" y="4259696"/>
              <a:ext cx="1396455" cy="1758046"/>
              <a:chOff x="1500913" y="3630856"/>
              <a:chExt cx="1396455" cy="175804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0913" y="3630856"/>
                <a:ext cx="720000" cy="589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0913" y="3837090"/>
                <a:ext cx="720000" cy="99021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833" y="4061253"/>
                <a:ext cx="720000" cy="92515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7368" y="4265702"/>
                <a:ext cx="720000" cy="1123200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/>
            <p:cNvCxnSpPr/>
            <p:nvPr/>
          </p:nvCxnSpPr>
          <p:spPr>
            <a:xfrm>
              <a:off x="3174380" y="5138719"/>
              <a:ext cx="550127" cy="0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661102" y="5138719"/>
              <a:ext cx="550127" cy="0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705812" y="4105370"/>
              <a:ext cx="0" cy="362478"/>
            </a:xfrm>
            <a:prstGeom prst="straightConnector1">
              <a:avLst/>
            </a:prstGeom>
            <a:ln w="38100">
              <a:solidFill>
                <a:srgbClr val="FF82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812" y="3207431"/>
              <a:ext cx="720000" cy="82923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90153" y="4784776"/>
              <a:ext cx="137877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pPr algn="ctr"/>
              <a:r>
                <a:rPr lang="sl-SI" sz="20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OCENA &amp; </a:t>
              </a:r>
            </a:p>
            <a:p>
              <a:pPr algn="ctr"/>
              <a:r>
                <a:rPr lang="sl-SI" sz="20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KOMENTAR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1"/>
            <a:ext cx="8229600" cy="864096"/>
          </a:xfrm>
        </p:spPr>
        <p:txBody>
          <a:bodyPr>
            <a:normAutofit fontScale="90000"/>
          </a:bodyPr>
          <a:lstStyle/>
          <a:p>
            <a:pPr algn="l"/>
            <a:r>
              <a:rPr lang="sl-SI" dirty="0" smtClean="0"/>
              <a:t>E-učenje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208912" cy="4617000"/>
          </a:xfrm>
        </p:spPr>
        <p:txBody>
          <a:bodyPr>
            <a:normAutofit fontScale="92500" lnSpcReduction="10000"/>
          </a:bodyPr>
          <a:lstStyle/>
          <a:p>
            <a:r>
              <a:rPr lang="sl-SI" sz="3000" dirty="0" smtClean="0"/>
              <a:t>Priporočanje učnih objektov</a:t>
            </a:r>
          </a:p>
          <a:p>
            <a:r>
              <a:rPr lang="sl-SI" sz="3000" dirty="0" smtClean="0"/>
              <a:t>Reševanje problema hladnega zagona</a:t>
            </a:r>
            <a:endParaRPr lang="sl-SI" dirty="0"/>
          </a:p>
          <a:p>
            <a:pPr marL="0" indent="0">
              <a:buNone/>
            </a:pPr>
            <a:r>
              <a:rPr lang="sl-SI" sz="4300" dirty="0"/>
              <a:t>A</a:t>
            </a:r>
            <a:r>
              <a:rPr lang="sl-SI" sz="4300" dirty="0" smtClean="0"/>
              <a:t>vtomatsko ocenjevanje esejev</a:t>
            </a:r>
            <a:endParaRPr lang="sl-SI" sz="4300" dirty="0"/>
          </a:p>
          <a:p>
            <a:r>
              <a:rPr lang="sl-SI" sz="3000" dirty="0" smtClean="0"/>
              <a:t>Pridobivanje skladenjskih, vsebinskih, </a:t>
            </a:r>
            <a:r>
              <a:rPr lang="sl-SI" sz="3000" dirty="0" err="1" smtClean="0"/>
              <a:t>skladnostnih</a:t>
            </a:r>
            <a:r>
              <a:rPr lang="sl-SI" sz="3000" dirty="0" smtClean="0"/>
              <a:t> in pomenskih atributov.</a:t>
            </a:r>
          </a:p>
          <a:p>
            <a:r>
              <a:rPr lang="sl-SI" sz="3000" dirty="0"/>
              <a:t>N</a:t>
            </a:r>
            <a:r>
              <a:rPr lang="sl-SI" sz="3000" dirty="0" smtClean="0"/>
              <a:t>apovedovanje končne ocene </a:t>
            </a:r>
          </a:p>
          <a:p>
            <a:r>
              <a:rPr lang="sl-SI" sz="3000" dirty="0" smtClean="0"/>
              <a:t>Zagotavljanje pomenske povratne informacije za učence z prepoznavanjem entitet, odkrivanjem </a:t>
            </a:r>
            <a:r>
              <a:rPr lang="sl-SI" sz="3000" dirty="0" err="1" smtClean="0"/>
              <a:t>koreferenčnosti</a:t>
            </a:r>
            <a:r>
              <a:rPr lang="sl-SI" sz="3000" dirty="0" smtClean="0"/>
              <a:t>, ekstrakcijo povezav, grajenjem in preverjanjem skladnosti ontologij</a:t>
            </a:r>
          </a:p>
          <a:p>
            <a:endParaRPr lang="sl-SI" dirty="0"/>
          </a:p>
        </p:txBody>
      </p:sp>
      <p:pic>
        <p:nvPicPr>
          <p:cNvPr id="4" name="Picture 3" descr="lkmlogo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457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r-HR" dirty="0" smtClean="0"/>
              <a:t>Generiranje </a:t>
            </a:r>
            <a:r>
              <a:rPr lang="hr-HR" dirty="0" err="1" smtClean="0"/>
              <a:t>delno</a:t>
            </a:r>
            <a:r>
              <a:rPr lang="hr-HR" dirty="0" smtClean="0"/>
              <a:t> umetnih </a:t>
            </a:r>
            <a:r>
              <a:rPr lang="hr-HR" dirty="0" err="1" smtClean="0"/>
              <a:t>podatkov</a:t>
            </a:r>
            <a:r>
              <a:rPr lang="hr-HR" dirty="0" smtClean="0"/>
              <a:t/>
            </a:r>
            <a:br>
              <a:rPr lang="hr-HR" dirty="0" smtClean="0"/>
            </a:b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3"/>
            <a:ext cx="5361817" cy="3240360"/>
          </a:xfrm>
        </p:spPr>
        <p:txBody>
          <a:bodyPr>
            <a:normAutofit lnSpcReduction="1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hr-HR" sz="3200" smtClean="0"/>
              <a:t>kadar </a:t>
            </a:r>
            <a:r>
              <a:rPr lang="hr-HR" sz="3200" dirty="0" smtClean="0"/>
              <a:t>je </a:t>
            </a:r>
            <a:r>
              <a:rPr lang="hr-HR" sz="3200" dirty="0" err="1" smtClean="0"/>
              <a:t>podatkov</a:t>
            </a:r>
            <a:r>
              <a:rPr lang="hr-HR" sz="3200" dirty="0" smtClean="0"/>
              <a:t> premalo,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za simulacije,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pri neuravnoteženih </a:t>
            </a:r>
            <a:r>
              <a:rPr lang="hr-HR" sz="3200" dirty="0" err="1" smtClean="0"/>
              <a:t>razredih</a:t>
            </a:r>
            <a:r>
              <a:rPr lang="hr-HR" sz="3200" dirty="0" smtClean="0"/>
              <a:t>,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hr-HR" sz="3200" dirty="0" smtClean="0"/>
              <a:t>za </a:t>
            </a:r>
            <a:r>
              <a:rPr lang="hr-HR" sz="3200" dirty="0" err="1" smtClean="0"/>
              <a:t>izboljšanje</a:t>
            </a:r>
            <a:r>
              <a:rPr lang="hr-HR" sz="3200" dirty="0" smtClean="0"/>
              <a:t> </a:t>
            </a:r>
            <a:r>
              <a:rPr lang="hr-HR" sz="3200" err="1" smtClean="0"/>
              <a:t>napovedne</a:t>
            </a:r>
            <a:r>
              <a:rPr lang="hr-HR" sz="3200" smtClean="0"/>
              <a:t> točnosti</a:t>
            </a:r>
            <a:endParaRPr lang="hr-HR" sz="3200" dirty="0" smtClean="0"/>
          </a:p>
          <a:p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61" y="1804720"/>
            <a:ext cx="3071927" cy="37444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397008"/>
            <a:ext cx="237779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Rudarjenje grafov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28" y="1133562"/>
            <a:ext cx="8219256" cy="4857403"/>
          </a:xfrm>
        </p:spPr>
        <p:txBody>
          <a:bodyPr/>
          <a:lstStyle/>
          <a:p>
            <a:pPr lvl="1"/>
            <a:r>
              <a:rPr lang="hr-HR" dirty="0" err="1" smtClean="0"/>
              <a:t>vektorizacija</a:t>
            </a:r>
            <a:r>
              <a:rPr lang="hr-HR" dirty="0" smtClean="0"/>
              <a:t> </a:t>
            </a:r>
            <a:r>
              <a:rPr lang="hr-HR" dirty="0" err="1" smtClean="0"/>
              <a:t>grafov</a:t>
            </a:r>
            <a:endParaRPr lang="hr-HR" dirty="0" smtClean="0"/>
          </a:p>
          <a:p>
            <a:pPr lvl="1"/>
            <a:r>
              <a:rPr lang="hr-HR" dirty="0" err="1" smtClean="0"/>
              <a:t>obravnava</a:t>
            </a:r>
            <a:r>
              <a:rPr lang="hr-HR" dirty="0" smtClean="0"/>
              <a:t> </a:t>
            </a:r>
            <a:r>
              <a:rPr lang="hr-HR" dirty="0" err="1" smtClean="0"/>
              <a:t>relacij</a:t>
            </a:r>
            <a:r>
              <a:rPr lang="hr-HR" dirty="0" smtClean="0"/>
              <a:t> </a:t>
            </a:r>
            <a:r>
              <a:rPr lang="hr-HR" dirty="0" err="1" smtClean="0"/>
              <a:t>kot</a:t>
            </a:r>
            <a:r>
              <a:rPr lang="hr-HR" dirty="0" smtClean="0"/>
              <a:t> </a:t>
            </a:r>
            <a:r>
              <a:rPr lang="hr-HR" dirty="0" err="1" smtClean="0"/>
              <a:t>grafov</a:t>
            </a:r>
            <a:endParaRPr lang="hr-HR" dirty="0" smtClean="0"/>
          </a:p>
          <a:p>
            <a:pPr lvl="1"/>
            <a:r>
              <a:rPr lang="hr-HR" dirty="0" smtClean="0"/>
              <a:t> </a:t>
            </a:r>
            <a:r>
              <a:rPr lang="sl-SI" dirty="0" smtClean="0"/>
              <a:t>učinkovita implementacija algoritmov za rudarjenje grafov </a:t>
            </a:r>
            <a:r>
              <a:rPr lang="hr-HR" dirty="0"/>
              <a:t> </a:t>
            </a:r>
            <a:r>
              <a:rPr lang="sl-SI" dirty="0" smtClean="0"/>
              <a:t>v </a:t>
            </a:r>
            <a:r>
              <a:rPr lang="sl-SI" dirty="0" err="1"/>
              <a:t>grafnih</a:t>
            </a:r>
            <a:r>
              <a:rPr lang="sl-SI" dirty="0"/>
              <a:t> podatkovnih </a:t>
            </a:r>
            <a:r>
              <a:rPr lang="sl-SI" dirty="0" smtClean="0"/>
              <a:t>bazah</a:t>
            </a:r>
            <a:endParaRPr lang="en-US" dirty="0" smtClean="0"/>
          </a:p>
          <a:p>
            <a:pPr lvl="1"/>
            <a:r>
              <a:rPr lang="sl-SI" dirty="0" smtClean="0"/>
              <a:t>vključevanje</a:t>
            </a:r>
            <a:r>
              <a:rPr lang="en-US" dirty="0" smtClean="0"/>
              <a:t> informacij iz besedil</a:t>
            </a:r>
            <a:endParaRPr lang="sl-SI" dirty="0" smtClean="0"/>
          </a:p>
          <a:p>
            <a:pPr lvl="1"/>
            <a:endParaRPr lang="hr-HR" sz="3600" dirty="0" smtClean="0"/>
          </a:p>
          <a:p>
            <a:pPr lvl="1"/>
            <a:endParaRPr lang="hr-HR" sz="3600" dirty="0" smtClean="0"/>
          </a:p>
          <a:p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7" y="3595905"/>
            <a:ext cx="8696119" cy="32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11" y="2780928"/>
            <a:ext cx="3655489" cy="3096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Ostala področja raziskav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3" y="1628800"/>
            <a:ext cx="8220865" cy="5040560"/>
          </a:xfrm>
        </p:spPr>
        <p:txBody>
          <a:bodyPr>
            <a:normAutofit fontScale="92500" lnSpcReduction="10000"/>
          </a:bodyPr>
          <a:lstStyle/>
          <a:p>
            <a:r>
              <a:rPr lang="sl-SI" sz="2400" dirty="0" smtClean="0"/>
              <a:t>Induktivno logično programiranje</a:t>
            </a:r>
          </a:p>
          <a:p>
            <a:pPr lvl="1"/>
            <a:r>
              <a:rPr lang="sl-SI" sz="2400" dirty="0"/>
              <a:t>u</a:t>
            </a:r>
            <a:r>
              <a:rPr lang="sl-SI" sz="2400" dirty="0" smtClean="0"/>
              <a:t>činkovit ILP od spodaj navzgor</a:t>
            </a:r>
          </a:p>
          <a:p>
            <a:pPr lvl="1"/>
            <a:r>
              <a:rPr lang="sl-SI" sz="2400" dirty="0"/>
              <a:t>u</a:t>
            </a:r>
            <a:r>
              <a:rPr lang="sl-SI" sz="2400" dirty="0" smtClean="0"/>
              <a:t>poraba negacije</a:t>
            </a:r>
          </a:p>
          <a:p>
            <a:pPr lvl="1"/>
            <a:r>
              <a:rPr lang="sl-SI" sz="2400" dirty="0"/>
              <a:t>u</a:t>
            </a:r>
            <a:r>
              <a:rPr lang="sl-SI" sz="2400" dirty="0" smtClean="0"/>
              <a:t>čenje iz zajemov globinskih senzorjev</a:t>
            </a:r>
            <a:endParaRPr lang="sl-SI" sz="2400" dirty="0"/>
          </a:p>
          <a:p>
            <a:pPr lvl="1"/>
            <a:r>
              <a:rPr lang="sl-SI" sz="2400" dirty="0" smtClean="0"/>
              <a:t>potencialne aplikacije v kemiji, genetiki...</a:t>
            </a:r>
          </a:p>
          <a:p>
            <a:r>
              <a:rPr lang="sl-SI" sz="2400" dirty="0"/>
              <a:t>M</a:t>
            </a:r>
            <a:r>
              <a:rPr lang="sl-SI" sz="2400" dirty="0" smtClean="0"/>
              <a:t>odeliranje verjetnostnih distribucij s </a:t>
            </a:r>
            <a:br>
              <a:rPr lang="sl-SI" sz="2400" dirty="0" smtClean="0"/>
            </a:br>
            <a:r>
              <a:rPr lang="sl-SI" sz="2400" dirty="0" smtClean="0"/>
              <a:t>kolonijami mravelj in učenje pravil</a:t>
            </a:r>
          </a:p>
          <a:p>
            <a:r>
              <a:rPr lang="sl-SI" sz="2400" dirty="0"/>
              <a:t>A</a:t>
            </a:r>
            <a:r>
              <a:rPr lang="sl-SI" sz="2400" dirty="0" smtClean="0"/>
              <a:t>naliza signalov EKG</a:t>
            </a:r>
          </a:p>
          <a:p>
            <a:pPr lvl="0"/>
            <a:r>
              <a:rPr lang="hr-HR" sz="2400" dirty="0"/>
              <a:t>Analiza anketnih </a:t>
            </a:r>
            <a:r>
              <a:rPr lang="hr-HR" sz="2400" dirty="0" err="1"/>
              <a:t>in</a:t>
            </a:r>
            <a:r>
              <a:rPr lang="hr-HR" sz="2400" dirty="0"/>
              <a:t> </a:t>
            </a:r>
            <a:r>
              <a:rPr lang="hr-HR" sz="2400" dirty="0" err="1"/>
              <a:t>ordinalnih</a:t>
            </a:r>
            <a:r>
              <a:rPr lang="hr-HR" sz="2400" dirty="0"/>
              <a:t> </a:t>
            </a:r>
            <a:r>
              <a:rPr lang="hr-HR" sz="2400" dirty="0" err="1"/>
              <a:t>podatkov</a:t>
            </a:r>
            <a:endParaRPr lang="sl-SI" sz="2400" dirty="0"/>
          </a:p>
          <a:p>
            <a:pPr lvl="0"/>
            <a:r>
              <a:rPr lang="hr-HR" sz="2400" dirty="0"/>
              <a:t>Izbor </a:t>
            </a:r>
            <a:r>
              <a:rPr lang="hr-HR" sz="2400" dirty="0" err="1"/>
              <a:t>pomembnih</a:t>
            </a:r>
            <a:r>
              <a:rPr lang="hr-HR" sz="2400" dirty="0"/>
              <a:t> </a:t>
            </a:r>
            <a:r>
              <a:rPr lang="hr-HR" sz="2400" dirty="0" err="1" smtClean="0"/>
              <a:t>atributov</a:t>
            </a:r>
            <a:r>
              <a:rPr lang="hr-HR" sz="2400" dirty="0" smtClean="0"/>
              <a:t> </a:t>
            </a:r>
            <a:r>
              <a:rPr lang="hr-HR" sz="2400" dirty="0" err="1" smtClean="0"/>
              <a:t>in</a:t>
            </a:r>
            <a:r>
              <a:rPr lang="hr-HR" sz="2400" dirty="0" smtClean="0"/>
              <a:t> </a:t>
            </a:r>
            <a:r>
              <a:rPr lang="hr-HR" sz="2400" dirty="0"/>
              <a:t>iskanje </a:t>
            </a:r>
            <a:r>
              <a:rPr lang="hr-HR" sz="2400" dirty="0" smtClean="0"/>
              <a:t/>
            </a:r>
            <a:br>
              <a:rPr lang="hr-HR" sz="2400" dirty="0" smtClean="0"/>
            </a:br>
            <a:r>
              <a:rPr lang="hr-HR" sz="2400" dirty="0" smtClean="0"/>
              <a:t>odvisnosti </a:t>
            </a:r>
            <a:r>
              <a:rPr lang="hr-HR" sz="2400" dirty="0"/>
              <a:t>med </a:t>
            </a:r>
            <a:r>
              <a:rPr lang="hr-HR" sz="2400" dirty="0" smtClean="0"/>
              <a:t>atributi</a:t>
            </a:r>
          </a:p>
          <a:p>
            <a:pPr lvl="0"/>
            <a:r>
              <a:rPr lang="sl-SI" sz="2400" dirty="0" smtClean="0"/>
              <a:t>Rudarjenje/zlivanje </a:t>
            </a:r>
            <a:r>
              <a:rPr lang="sl-SI" sz="2400" dirty="0"/>
              <a:t>podatkovnih tokov </a:t>
            </a:r>
            <a:r>
              <a:rPr lang="hr-HR" sz="2400" dirty="0" smtClean="0"/>
              <a:t> </a:t>
            </a:r>
          </a:p>
          <a:p>
            <a:pPr lvl="0"/>
            <a:r>
              <a:rPr lang="hr-HR" sz="2400" dirty="0" smtClean="0"/>
              <a:t>Matrična </a:t>
            </a:r>
            <a:r>
              <a:rPr lang="hr-HR" sz="2400" dirty="0" err="1" smtClean="0"/>
              <a:t>faktorizacija</a:t>
            </a:r>
            <a:r>
              <a:rPr lang="hr-HR" sz="2400" dirty="0" smtClean="0"/>
              <a:t> </a:t>
            </a:r>
            <a:r>
              <a:rPr lang="hr-HR" sz="2400" dirty="0" err="1" smtClean="0"/>
              <a:t>in</a:t>
            </a:r>
            <a:r>
              <a:rPr lang="hr-HR" sz="2400" dirty="0" smtClean="0"/>
              <a:t> </a:t>
            </a:r>
            <a:r>
              <a:rPr lang="hr-HR" sz="2400" dirty="0" err="1" smtClean="0"/>
              <a:t>globoke</a:t>
            </a:r>
            <a:r>
              <a:rPr lang="hr-HR" sz="2400" dirty="0" smtClean="0"/>
              <a:t> </a:t>
            </a:r>
            <a:r>
              <a:rPr lang="hr-HR" sz="2400" dirty="0" err="1" smtClean="0"/>
              <a:t>nevronske</a:t>
            </a:r>
            <a:r>
              <a:rPr lang="hr-HR" sz="2400" dirty="0" smtClean="0"/>
              <a:t> mreže</a:t>
            </a:r>
            <a:endParaRPr lang="sl-SI" sz="2400" dirty="0"/>
          </a:p>
          <a:p>
            <a:endParaRPr lang="sl-SI" sz="2400" dirty="0" smtClean="0"/>
          </a:p>
          <a:p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07104" y="1196570"/>
            <a:ext cx="3536896" cy="17283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1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064896" cy="2232248"/>
          </a:xfrm>
        </p:spPr>
        <p:txBody>
          <a:bodyPr>
            <a:normAutofit fontScale="90000"/>
          </a:bodyPr>
          <a:lstStyle/>
          <a:p>
            <a:pPr algn="l"/>
            <a:r>
              <a:rPr lang="sl-SI" b="1" i="1" dirty="0" smtClean="0"/>
              <a:t>Razvoj </a:t>
            </a:r>
            <a:r>
              <a:rPr lang="sl-SI" b="1" i="1" dirty="0"/>
              <a:t>metod strojnega učenja </a:t>
            </a:r>
            <a:r>
              <a:rPr lang="sl-SI" b="1" i="1" dirty="0" smtClean="0"/>
              <a:t/>
            </a:r>
            <a:br>
              <a:rPr lang="sl-SI" b="1" i="1" dirty="0" smtClean="0"/>
            </a:br>
            <a:r>
              <a:rPr lang="sl-SI" b="1" i="1" dirty="0" smtClean="0"/>
              <a:t>za </a:t>
            </a:r>
            <a:r>
              <a:rPr lang="sl-SI" b="1" i="1" dirty="0"/>
              <a:t>inteligentno analizo podatkov </a:t>
            </a:r>
            <a:r>
              <a:rPr lang="sl-SI" b="1" i="1" dirty="0" smtClean="0"/>
              <a:t/>
            </a:r>
            <a:br>
              <a:rPr lang="sl-SI" b="1" i="1" dirty="0" smtClean="0"/>
            </a:br>
            <a:r>
              <a:rPr lang="sl-SI" b="1" i="1" dirty="0" smtClean="0"/>
              <a:t>in </a:t>
            </a:r>
            <a:r>
              <a:rPr lang="sl-SI" b="1" i="1" dirty="0"/>
              <a:t>podatkovno </a:t>
            </a:r>
            <a:r>
              <a:rPr lang="sl-SI" b="1" i="1" dirty="0" smtClean="0"/>
              <a:t>rudarjenje</a:t>
            </a: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lkm.fri.uni-lj.si/uploads/images/lkm-char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33196" cy="475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Zakaj sodelovati z nami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301208"/>
          </a:xfrm>
        </p:spPr>
        <p:txBody>
          <a:bodyPr>
            <a:noAutofit/>
          </a:bodyPr>
          <a:lstStyle/>
          <a:p>
            <a:pPr lvl="0"/>
            <a:r>
              <a:rPr lang="sl-SI" sz="2400" dirty="0" smtClean="0"/>
              <a:t>Pomagamo </a:t>
            </a:r>
            <a:r>
              <a:rPr lang="sl-SI" sz="2400" dirty="0"/>
              <a:t>vam analizirati vaše podatke in odkriti nove zakonitosti</a:t>
            </a:r>
          </a:p>
          <a:p>
            <a:pPr lvl="0"/>
            <a:r>
              <a:rPr lang="sl-SI" sz="2400" dirty="0"/>
              <a:t>Povečamo vašo množico podatkov in vam pomagamo nastaviti scenarije/metodologijo za njihovo analizo</a:t>
            </a:r>
          </a:p>
          <a:p>
            <a:pPr lvl="0"/>
            <a:r>
              <a:rPr lang="sl-SI" sz="2400" dirty="0"/>
              <a:t>Vaš </a:t>
            </a:r>
            <a:r>
              <a:rPr lang="sl-SI" sz="2400" dirty="0" smtClean="0"/>
              <a:t>model nadgradimo </a:t>
            </a:r>
            <a:r>
              <a:rPr lang="sl-SI" sz="2400" dirty="0"/>
              <a:t>z razlagami </a:t>
            </a:r>
            <a:r>
              <a:rPr lang="sl-SI" sz="2400" dirty="0" smtClean="0"/>
              <a:t> in ocenami </a:t>
            </a:r>
            <a:r>
              <a:rPr lang="sl-SI" sz="2400" dirty="0"/>
              <a:t>zanesljivosti   </a:t>
            </a:r>
          </a:p>
          <a:p>
            <a:pPr lvl="0"/>
            <a:r>
              <a:rPr lang="sl-SI" sz="2400" dirty="0"/>
              <a:t>Skupaj z vami poiščemo relevantne parametre za </a:t>
            </a:r>
            <a:r>
              <a:rPr lang="sl-SI" sz="2400" smtClean="0"/>
              <a:t>modeliranje in </a:t>
            </a:r>
            <a:r>
              <a:rPr lang="sl-SI" sz="2400" dirty="0" smtClean="0"/>
              <a:t>razvijemo </a:t>
            </a:r>
            <a:r>
              <a:rPr lang="sl-SI" sz="2400" dirty="0"/>
              <a:t>algoritme za procesiranje vaših signalov  </a:t>
            </a:r>
          </a:p>
          <a:p>
            <a:pPr lvl="0"/>
            <a:r>
              <a:rPr lang="sl-SI" sz="2400" dirty="0"/>
              <a:t>S statističnimi pristopi podpremo vašo </a:t>
            </a:r>
            <a:r>
              <a:rPr lang="sl-SI" sz="2400" dirty="0" err="1"/>
              <a:t>analitiko</a:t>
            </a:r>
            <a:r>
              <a:rPr lang="sl-SI" sz="2400" dirty="0"/>
              <a:t>  </a:t>
            </a:r>
          </a:p>
          <a:p>
            <a:pPr lvl="0"/>
            <a:r>
              <a:rPr lang="sl-SI" sz="2400" dirty="0" smtClean="0"/>
              <a:t>Skupaj </a:t>
            </a:r>
            <a:r>
              <a:rPr lang="sl-SI" sz="2400" dirty="0"/>
              <a:t>z vami razvijemo priporočilni sistem z optimalnimi </a:t>
            </a:r>
            <a:r>
              <a:rPr lang="sl-SI" sz="2400" dirty="0" smtClean="0"/>
              <a:t>priporočili</a:t>
            </a:r>
          </a:p>
          <a:p>
            <a:pPr lvl="0"/>
            <a:r>
              <a:rPr lang="sl-SI" sz="2400" dirty="0" smtClean="0"/>
              <a:t>Vaše </a:t>
            </a:r>
            <a:r>
              <a:rPr lang="sl-SI" sz="2400" dirty="0"/>
              <a:t>nepregledne množice besedil/dokumentov strukturiramo in </a:t>
            </a:r>
            <a:r>
              <a:rPr lang="sl-SI" sz="2400" dirty="0" smtClean="0"/>
              <a:t>povzamemo</a:t>
            </a:r>
            <a:r>
              <a:rPr lang="sl-SI" sz="2400" b="1" dirty="0"/>
              <a:t> </a:t>
            </a:r>
            <a:endParaRPr lang="sl-SI" sz="2400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Kaj lahko storimo za vas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GB" b="1" dirty="0"/>
              <a:t>izboljšamo</a:t>
            </a:r>
            <a:r>
              <a:rPr lang="en-GB" dirty="0"/>
              <a:t> vaše poslovanje z  implementacijo poslovne inteligence v vaših </a:t>
            </a:r>
            <a:r>
              <a:rPr lang="en-GB" dirty="0" smtClean="0"/>
              <a:t>sistemih</a:t>
            </a:r>
            <a:r>
              <a:rPr lang="sl-SI" dirty="0" smtClean="0"/>
              <a:t> </a:t>
            </a:r>
            <a:r>
              <a:rPr lang="en-GB" dirty="0" smtClean="0"/>
              <a:t>ERP </a:t>
            </a:r>
            <a:r>
              <a:rPr lang="en-GB" dirty="0"/>
              <a:t>in CRM ,</a:t>
            </a:r>
            <a:endParaRPr lang="sl-SI" dirty="0"/>
          </a:p>
          <a:p>
            <a:pPr lvl="0"/>
            <a:r>
              <a:rPr lang="en-GB" dirty="0"/>
              <a:t>pomagamo </a:t>
            </a:r>
            <a:r>
              <a:rPr lang="en-GB" b="1" dirty="0"/>
              <a:t>spoznati</a:t>
            </a:r>
            <a:r>
              <a:rPr lang="en-GB" dirty="0"/>
              <a:t> obnašanje vaših strank in temu ustrezno </a:t>
            </a:r>
            <a:r>
              <a:rPr lang="en-GB" b="1" dirty="0"/>
              <a:t>prilagoditi</a:t>
            </a:r>
            <a:r>
              <a:rPr lang="en-GB" dirty="0"/>
              <a:t> vašo ponudbo,</a:t>
            </a:r>
            <a:endParaRPr lang="sl-SI" dirty="0"/>
          </a:p>
          <a:p>
            <a:pPr lvl="0"/>
            <a:r>
              <a:rPr lang="en-GB" b="1" dirty="0"/>
              <a:t>zmanjšamo</a:t>
            </a:r>
            <a:r>
              <a:rPr lang="en-GB" dirty="0"/>
              <a:t> </a:t>
            </a:r>
            <a:r>
              <a:rPr lang="en-GB" b="1" dirty="0"/>
              <a:t>stroške</a:t>
            </a:r>
            <a:r>
              <a:rPr lang="en-GB" dirty="0"/>
              <a:t> vašega poslovanja z </a:t>
            </a:r>
            <a:r>
              <a:rPr lang="en-GB" b="1" dirty="0"/>
              <a:t>optimizacijo</a:t>
            </a:r>
            <a:r>
              <a:rPr lang="en-GB" dirty="0"/>
              <a:t> poslovnih procesov,</a:t>
            </a:r>
            <a:endParaRPr lang="sl-SI" dirty="0"/>
          </a:p>
          <a:p>
            <a:pPr lvl="0"/>
            <a:r>
              <a:rPr lang="en-GB" b="1" dirty="0"/>
              <a:t>svetujemo</a:t>
            </a:r>
            <a:r>
              <a:rPr lang="en-GB" dirty="0"/>
              <a:t> in </a:t>
            </a:r>
            <a:r>
              <a:rPr lang="en-GB" b="1" dirty="0"/>
              <a:t>izobražujemo</a:t>
            </a:r>
            <a:r>
              <a:rPr lang="en-GB" dirty="0"/>
              <a:t> na področju hranjenja in inteligentnih obdelav podatkov,</a:t>
            </a:r>
            <a:endParaRPr lang="sl-SI" dirty="0"/>
          </a:p>
          <a:p>
            <a:pPr lvl="0"/>
            <a:r>
              <a:rPr lang="en-GB" dirty="0"/>
              <a:t>omogočamo </a:t>
            </a:r>
            <a:r>
              <a:rPr lang="en-GB" b="1" dirty="0"/>
              <a:t>načrtovanje</a:t>
            </a:r>
            <a:r>
              <a:rPr lang="en-GB" dirty="0"/>
              <a:t> in </a:t>
            </a:r>
            <a:r>
              <a:rPr lang="en-GB" b="1" dirty="0"/>
              <a:t>prognostiko</a:t>
            </a:r>
            <a:r>
              <a:rPr lang="en-GB" dirty="0"/>
              <a:t> uspešnosti poslovanja </a:t>
            </a:r>
            <a:r>
              <a:rPr lang="en-GB" b="1" dirty="0"/>
              <a:t>v</a:t>
            </a:r>
            <a:r>
              <a:rPr lang="en-GB" dirty="0"/>
              <a:t> </a:t>
            </a:r>
            <a:r>
              <a:rPr lang="en-GB" b="1" dirty="0"/>
              <a:t>prihodnosti</a:t>
            </a:r>
            <a:r>
              <a:rPr lang="en-GB" dirty="0"/>
              <a:t>,</a:t>
            </a:r>
            <a:endParaRPr lang="sl-SI" dirty="0"/>
          </a:p>
          <a:p>
            <a:pPr lvl="0"/>
            <a:r>
              <a:rPr lang="en-GB" b="1" dirty="0"/>
              <a:t>odkrivamo</a:t>
            </a:r>
            <a:r>
              <a:rPr lang="en-GB" dirty="0"/>
              <a:t> dejavnike, ki pomembno vplivajo na vašo uspešnost,</a:t>
            </a:r>
            <a:endParaRPr lang="sl-SI" dirty="0"/>
          </a:p>
          <a:p>
            <a:pPr lvl="0"/>
            <a:r>
              <a:rPr lang="en-GB" b="1" dirty="0"/>
              <a:t>zagotovimo</a:t>
            </a:r>
            <a:r>
              <a:rPr lang="en-GB" dirty="0"/>
              <a:t> konkurenčno prednost na trgu z rabo sodobnih napovednih orodij. 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dirty="0" smtClean="0"/>
              <a:t>Inteligentna analiza podatkov</a:t>
            </a:r>
            <a:endParaRPr lang="sl-SI" b="1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467544" y="1600201"/>
            <a:ext cx="8219256" cy="3124943"/>
          </a:xfrm>
        </p:spPr>
        <p:txBody>
          <a:bodyPr>
            <a:normAutofit fontScale="85000" lnSpcReduction="10000"/>
          </a:bodyPr>
          <a:lstStyle/>
          <a:p>
            <a:r>
              <a:rPr lang="sl-SI" dirty="0" smtClean="0"/>
              <a:t>analiza zakonitosti in modeliranje raznolikih podatkov (numeričnih, simboličnih, slikovnih, besedilnih)</a:t>
            </a:r>
          </a:p>
          <a:p>
            <a:r>
              <a:rPr lang="sl-SI" dirty="0" smtClean="0"/>
              <a:t>ocenjevanje kakovosti, zanesljivosti in interakcij podatkov, razlaga posameznih napovedi</a:t>
            </a:r>
          </a:p>
          <a:p>
            <a:r>
              <a:rPr lang="sl-SI" dirty="0" smtClean="0"/>
              <a:t>razvoj novih pristopov za učenje iz podatkov</a:t>
            </a:r>
          </a:p>
          <a:p>
            <a:r>
              <a:rPr lang="sl-SI" dirty="0" smtClean="0"/>
              <a:t>aplikacije v medicini, finančni industriji, gospodarstvu</a:t>
            </a:r>
            <a:endParaRPr lang="sl-SI" dirty="0" smtClean="0">
              <a:latin typeface="Verdana" pitchFamily="34" charset="0"/>
            </a:endParaRPr>
          </a:p>
        </p:txBody>
      </p:sp>
      <p:pic>
        <p:nvPicPr>
          <p:cNvPr id="7" name="Picture 6" descr="C:\Users\matjazk\AppData\Local\Microsoft\Windows\Temporary Internet Files\Content.IE5\98TI7RHP\MP9004026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00" y="4531057"/>
            <a:ext cx="764360" cy="7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atjazk\AppData\Local\Microsoft\Windows\Temporary Internet Files\Content.IE5\V8CSBIPZ\MP900309268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3" y="5343124"/>
            <a:ext cx="746889" cy="4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tjazk\AppData\Local\Microsoft\Windows\Temporary Internet Files\Content.IE5\HQUES15Z\MP90030927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74" y="5639418"/>
            <a:ext cx="678423" cy="7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4129" y="4883235"/>
            <a:ext cx="1141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600" dirty="0" smtClean="0">
                <a:latin typeface="Verdana"/>
                <a:cs typeface="Verdana"/>
              </a:rPr>
              <a:t>Različni </a:t>
            </a:r>
          </a:p>
          <a:p>
            <a:endParaRPr lang="sl-SI" sz="1600" dirty="0">
              <a:latin typeface="Verdana"/>
              <a:cs typeface="Verdana"/>
            </a:endParaRPr>
          </a:p>
          <a:p>
            <a:r>
              <a:rPr lang="sl-SI" sz="1600" dirty="0" smtClean="0">
                <a:latin typeface="Verdana"/>
                <a:cs typeface="Verdana"/>
              </a:rPr>
              <a:t>viri</a:t>
            </a:r>
          </a:p>
          <a:p>
            <a:endParaRPr lang="sl-SI" sz="1600" dirty="0">
              <a:latin typeface="Verdana"/>
              <a:cs typeface="Verdana"/>
            </a:endParaRPr>
          </a:p>
          <a:p>
            <a:r>
              <a:rPr lang="sl-SI" sz="1600" dirty="0" smtClean="0">
                <a:latin typeface="Verdana"/>
                <a:cs typeface="Verdana"/>
              </a:rPr>
              <a:t>podatkov</a:t>
            </a:r>
            <a:endParaRPr lang="sl-SI" sz="1600" dirty="0">
              <a:latin typeface="Verdana"/>
              <a:cs typeface="Verdana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2387497" y="4825454"/>
            <a:ext cx="738508" cy="36004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2256530" y="5479080"/>
            <a:ext cx="86518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2530989" y="5832296"/>
            <a:ext cx="626665" cy="45279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4" name="Picture 2" descr="C:\Users\matjazk\AppData\Local\Microsoft\Windows\Temporary Internet Files\Content.IE5\IL91P7NP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16" y="4788253"/>
            <a:ext cx="1232765" cy="123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163616" y="5961733"/>
            <a:ext cx="15272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sl-SI" sz="1800" dirty="0" smtClean="0">
                <a:solidFill>
                  <a:schemeClr val="tx1"/>
                </a:solidFill>
                <a:latin typeface="Verdana"/>
                <a:cs typeface="Verdana"/>
              </a:rPr>
              <a:t>Podatkovno</a:t>
            </a:r>
          </a:p>
          <a:p>
            <a:pPr algn="ctr" eaLnBrk="0" hangingPunct="0"/>
            <a:r>
              <a:rPr lang="sl-SI" sz="1800" dirty="0" smtClean="0">
                <a:latin typeface="Verdana"/>
                <a:cs typeface="Verdana"/>
              </a:rPr>
              <a:t>rudarjenje</a:t>
            </a:r>
            <a:endParaRPr lang="en-US"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897520" y="5481616"/>
            <a:ext cx="8509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7" name="Picture 5" descr="credi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57308" y="4567638"/>
            <a:ext cx="2431369" cy="171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7773549" y="4882775"/>
            <a:ext cx="12513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sl-SI" sz="1800" dirty="0">
                <a:solidFill>
                  <a:schemeClr val="tx1"/>
                </a:solidFill>
                <a:latin typeface="+mn-lt"/>
              </a:rPr>
              <a:t>Model</a:t>
            </a:r>
          </a:p>
          <a:p>
            <a:pPr algn="ctr" eaLnBrk="0" hangingPunct="0"/>
            <a:r>
              <a:rPr lang="sl-SI" sz="1800" dirty="0">
                <a:solidFill>
                  <a:schemeClr val="tx1"/>
                </a:solidFill>
                <a:latin typeface="+mn-lt"/>
              </a:rPr>
              <a:t>podatkov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645024"/>
            <a:ext cx="8291264" cy="2481139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sl-SI" sz="2400" dirty="0" smtClean="0"/>
              <a:t>prof</a:t>
            </a:r>
            <a:r>
              <a:rPr lang="sl-SI" sz="2400" dirty="0"/>
              <a:t>. dr. Igor Kononenko</a:t>
            </a:r>
          </a:p>
          <a:p>
            <a:pPr marL="0" indent="0">
              <a:buNone/>
            </a:pPr>
            <a:r>
              <a:rPr lang="sl-SI" sz="2400" dirty="0"/>
              <a:t>prof. dr. Marko Robnik Šikonja</a:t>
            </a:r>
          </a:p>
          <a:p>
            <a:pPr marL="0" indent="0">
              <a:buNone/>
            </a:pPr>
            <a:r>
              <a:rPr lang="sl-SI" sz="2400" dirty="0"/>
              <a:t>prof. dr. Zoran </a:t>
            </a:r>
            <a:r>
              <a:rPr lang="sl-SI" sz="2400" dirty="0" err="1"/>
              <a:t>Bosnić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doc. dr. Matjaž Kukar</a:t>
            </a:r>
          </a:p>
          <a:p>
            <a:pPr marL="0" indent="0">
              <a:buNone/>
            </a:pPr>
            <a:r>
              <a:rPr lang="sl-SI" sz="2400" dirty="0"/>
              <a:t>doc. dr. Erik Štrumbelj</a:t>
            </a:r>
          </a:p>
          <a:p>
            <a:pPr marL="0" indent="0">
              <a:buNone/>
            </a:pPr>
            <a:r>
              <a:rPr lang="sl-SI" sz="2400" dirty="0"/>
              <a:t>dr. Jana </a:t>
            </a:r>
            <a:r>
              <a:rPr lang="sl-SI" sz="2400" dirty="0" smtClean="0"/>
              <a:t>Faganeli Pucer, </a:t>
            </a:r>
            <a:r>
              <a:rPr lang="sl-SI" sz="2400" dirty="0"/>
              <a:t>R</a:t>
            </a:r>
          </a:p>
          <a:p>
            <a:pPr marL="0" indent="0">
              <a:buNone/>
            </a:pPr>
            <a:r>
              <a:rPr lang="sl-SI" sz="2400" dirty="0"/>
              <a:t>dr. Domen Košir, </a:t>
            </a:r>
            <a:r>
              <a:rPr lang="sl-SI" sz="2400" dirty="0" smtClean="0"/>
              <a:t>R</a:t>
            </a:r>
            <a:endParaRPr lang="sl-SI" sz="2400" dirty="0"/>
          </a:p>
          <a:p>
            <a:pPr marL="0" indent="0">
              <a:buNone/>
            </a:pPr>
            <a:endParaRPr lang="sl-SI" sz="2400" dirty="0" smtClean="0"/>
          </a:p>
          <a:p>
            <a:pPr marL="0" indent="0">
              <a:buNone/>
            </a:pPr>
            <a:r>
              <a:rPr lang="sl-SI" sz="2400" dirty="0" smtClean="0"/>
              <a:t>as</a:t>
            </a:r>
            <a:r>
              <a:rPr lang="sl-SI" sz="2400" dirty="0"/>
              <a:t>. mag. Petar Vračar</a:t>
            </a:r>
          </a:p>
          <a:p>
            <a:pPr marL="0" indent="0">
              <a:buNone/>
            </a:pPr>
            <a:r>
              <a:rPr lang="sl-SI" sz="2400" dirty="0"/>
              <a:t>as. Matej Pičulin</a:t>
            </a:r>
          </a:p>
          <a:p>
            <a:pPr marL="0" indent="0">
              <a:buNone/>
            </a:pPr>
            <a:r>
              <a:rPr lang="sl-SI" sz="2400" dirty="0"/>
              <a:t>as. Kaja Zupanc</a:t>
            </a:r>
          </a:p>
          <a:p>
            <a:pPr marL="0" indent="0">
              <a:buNone/>
            </a:pPr>
            <a:r>
              <a:rPr lang="sl-SI" sz="2400" dirty="0"/>
              <a:t>Miha Drole, R</a:t>
            </a:r>
          </a:p>
          <a:p>
            <a:pPr marL="0" indent="0">
              <a:buNone/>
            </a:pPr>
            <a:r>
              <a:rPr lang="sl-SI" sz="2400" dirty="0"/>
              <a:t>Martin Jakomin, MR</a:t>
            </a:r>
          </a:p>
          <a:p>
            <a:pPr marL="0" indent="0">
              <a:buNone/>
            </a:pPr>
            <a:r>
              <a:rPr lang="sl-SI" sz="2400" dirty="0"/>
              <a:t>dr. Darko Pevec (zunanji sod.)</a:t>
            </a:r>
          </a:p>
          <a:p>
            <a:pPr marL="0" indent="0">
              <a:buNone/>
            </a:pPr>
            <a:r>
              <a:rPr lang="sl-SI" sz="2400" dirty="0"/>
              <a:t>dr. Ercan Canhasi (zunanji sod.)</a:t>
            </a:r>
          </a:p>
          <a:p>
            <a:pPr marL="0" indent="0">
              <a:buNone/>
            </a:pPr>
            <a:endParaRPr lang="sl-SI" sz="2400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Igor\Documents\dok\LKM\fotke\skupinske\skupinska LKM1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8231"/>
            <a:ext cx="5229536" cy="2805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7026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sl-SI" sz="3200" b="1" dirty="0" smtClean="0">
                <a:latin typeface="Verdana" pitchFamily="34" charset="0"/>
              </a:rPr>
              <a:t>Znanstvene in razvojne izkušnje</a:t>
            </a:r>
            <a:endParaRPr lang="sl-SI" sz="3200" b="1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43853" y="1999195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>
                <a:latin typeface="Verdana" pitchFamily="34" charset="0"/>
              </a:rPr>
              <a:t>Avtorji </a:t>
            </a:r>
            <a:r>
              <a:rPr lang="sl-SI" sz="1400" dirty="0" smtClean="0">
                <a:latin typeface="Verdana" pitchFamily="34" charset="0"/>
              </a:rPr>
              <a:t>več kot 300 </a:t>
            </a:r>
            <a:r>
              <a:rPr lang="sl-SI" sz="1400" dirty="0">
                <a:latin typeface="Verdana" pitchFamily="34" charset="0"/>
              </a:rPr>
              <a:t>člankov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>
                <a:latin typeface="Verdana" pitchFamily="34" charset="0"/>
              </a:rPr>
              <a:t>v kvalitetnih revijah in knjigah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>
                <a:latin typeface="Verdana" pitchFamily="34" charset="0"/>
              </a:rPr>
              <a:t>(skupaj preko </a:t>
            </a:r>
            <a:r>
              <a:rPr lang="sl-SI" sz="1400" dirty="0" smtClean="0">
                <a:latin typeface="Verdana" pitchFamily="34" charset="0"/>
              </a:rPr>
              <a:t>2000 SCI-citatov</a:t>
            </a:r>
            <a:r>
              <a:rPr lang="sl-SI" sz="1400" dirty="0">
                <a:latin typeface="Verdana" pitchFamily="34" charset="0"/>
              </a:rPr>
              <a:t>) 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743853" y="2998788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lvl="0"/>
            <a:r>
              <a:rPr lang="sl-SI" sz="1600" dirty="0"/>
              <a:t>12 visokošolskih </a:t>
            </a:r>
            <a:r>
              <a:rPr lang="sl-SI" sz="1600" dirty="0" smtClean="0"/>
              <a:t>učbenikov 18 </a:t>
            </a:r>
            <a:r>
              <a:rPr lang="sl-SI" sz="1600" dirty="0"/>
              <a:t>doktoratov, </a:t>
            </a:r>
            <a:endParaRPr lang="sl-SI" sz="1600" dirty="0" smtClean="0"/>
          </a:p>
          <a:p>
            <a:pPr lvl="0"/>
            <a:r>
              <a:rPr lang="sl-SI" sz="1600" dirty="0" smtClean="0"/>
              <a:t>20 </a:t>
            </a:r>
            <a:r>
              <a:rPr lang="sl-SI" sz="1600" dirty="0"/>
              <a:t>znanstvenih magisterijev, 220 diplom   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743853" y="3998381"/>
            <a:ext cx="4045858" cy="80456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>
                <a:latin typeface="Verdana" pitchFamily="34" charset="0"/>
              </a:rPr>
              <a:t>Člani v uredniških odborih revij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sl-SI" sz="1400" dirty="0">
                <a:latin typeface="Verdana" pitchFamily="34" charset="0"/>
              </a:rPr>
              <a:t>in programskih odborih konferenc 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43853" y="4997975"/>
            <a:ext cx="4045858" cy="1095321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sl-SI" sz="1400" dirty="0" smtClean="0">
                <a:latin typeface="Verdana" pitchFamily="34" charset="0"/>
              </a:rPr>
              <a:t>Dolgoletne izkušnje modeliranja </a:t>
            </a:r>
          </a:p>
          <a:p>
            <a:pPr algn="ctr" eaLnBrk="0" hangingPunct="0">
              <a:lnSpc>
                <a:spcPct val="90000"/>
              </a:lnSpc>
            </a:pPr>
            <a:r>
              <a:rPr lang="sl-SI" sz="1400" dirty="0" smtClean="0">
                <a:latin typeface="Verdana" pitchFamily="34" charset="0"/>
              </a:rPr>
              <a:t>na </a:t>
            </a:r>
            <a:r>
              <a:rPr lang="sl-SI" sz="1400" dirty="0">
                <a:latin typeface="Verdana" pitchFamily="34" charset="0"/>
              </a:rPr>
              <a:t>področju medicine, marketinga,</a:t>
            </a:r>
          </a:p>
          <a:p>
            <a:pPr algn="ctr" eaLnBrk="0" hangingPunct="0">
              <a:lnSpc>
                <a:spcPct val="90000"/>
              </a:lnSpc>
            </a:pPr>
            <a:r>
              <a:rPr lang="sl-SI" sz="1400" dirty="0">
                <a:latin typeface="Verdana" pitchFamily="34" charset="0"/>
              </a:rPr>
              <a:t>finančnega sektorja, telekomunikacij</a:t>
            </a:r>
            <a:r>
              <a:rPr lang="sl-SI" sz="1400" dirty="0" smtClean="0">
                <a:latin typeface="Verdana" pitchFamily="34" charset="0"/>
              </a:rPr>
              <a:t>...</a:t>
            </a:r>
          </a:p>
          <a:p>
            <a:pPr algn="ctr" eaLnBrk="0" hangingPunct="0">
              <a:lnSpc>
                <a:spcPct val="90000"/>
              </a:lnSpc>
            </a:pPr>
            <a:r>
              <a:rPr lang="sl-SI" sz="1400" dirty="0" smtClean="0">
                <a:latin typeface="Verdana" pitchFamily="34" charset="0"/>
              </a:rPr>
              <a:t>Več kot 20 zaključenih projektov.</a:t>
            </a:r>
            <a:endParaRPr lang="sl-SI" sz="1400" dirty="0">
              <a:latin typeface="Verdana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30" y="2050143"/>
            <a:ext cx="2544731" cy="375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1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dirty="0" smtClean="0"/>
              <a:t>Projekti</a:t>
            </a:r>
            <a:endParaRPr lang="sl-SI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sl-SI" sz="2400" dirty="0"/>
              <a:t>- </a:t>
            </a:r>
            <a:r>
              <a:rPr lang="sl-SI" sz="2400" dirty="0" err="1"/>
              <a:t>Artificial</a:t>
            </a:r>
            <a:r>
              <a:rPr lang="sl-SI" sz="2400" dirty="0"/>
              <a:t> </a:t>
            </a:r>
            <a:r>
              <a:rPr lang="sl-SI" sz="2400" dirty="0" err="1"/>
              <a:t>intelligence</a:t>
            </a:r>
            <a:r>
              <a:rPr lang="sl-SI" sz="2400" dirty="0"/>
              <a:t> </a:t>
            </a:r>
            <a:r>
              <a:rPr lang="sl-SI" sz="2400" dirty="0" err="1"/>
              <a:t>and</a:t>
            </a:r>
            <a:r>
              <a:rPr lang="sl-SI" sz="2400" dirty="0"/>
              <a:t> </a:t>
            </a:r>
            <a:r>
              <a:rPr lang="sl-SI" sz="2400" dirty="0" err="1"/>
              <a:t>intelligent</a:t>
            </a:r>
            <a:r>
              <a:rPr lang="sl-SI" sz="2400" dirty="0"/>
              <a:t> </a:t>
            </a:r>
            <a:r>
              <a:rPr lang="sl-SI" sz="2400" dirty="0" err="1"/>
              <a:t>systems</a:t>
            </a:r>
            <a:r>
              <a:rPr lang="sl-SI" sz="2400" dirty="0"/>
              <a:t> (PS) 2015-2020 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Software</a:t>
            </a:r>
            <a:r>
              <a:rPr lang="sl-SI" sz="2400" dirty="0"/>
              <a:t> </a:t>
            </a:r>
            <a:r>
              <a:rPr lang="sl-SI" sz="2400" dirty="0" err="1"/>
              <a:t>for</a:t>
            </a:r>
            <a:r>
              <a:rPr lang="sl-SI" sz="2400" dirty="0"/>
              <a:t> </a:t>
            </a:r>
            <a:r>
              <a:rPr lang="sl-SI" sz="2400" dirty="0" err="1"/>
              <a:t>continuous</a:t>
            </a:r>
            <a:r>
              <a:rPr lang="sl-SI" sz="2400" dirty="0"/>
              <a:t> </a:t>
            </a:r>
            <a:r>
              <a:rPr lang="sl-SI" sz="2400" dirty="0" err="1"/>
              <a:t>reporting</a:t>
            </a:r>
            <a:r>
              <a:rPr lang="sl-SI" sz="2400" dirty="0"/>
              <a:t> </a:t>
            </a:r>
            <a:r>
              <a:rPr lang="sl-SI" sz="2400" dirty="0" err="1"/>
              <a:t>of</a:t>
            </a:r>
            <a:r>
              <a:rPr lang="sl-SI" sz="2400" dirty="0"/>
              <a:t> </a:t>
            </a:r>
            <a:r>
              <a:rPr lang="sl-SI" sz="2400" dirty="0" err="1"/>
              <a:t>air</a:t>
            </a:r>
            <a:r>
              <a:rPr lang="sl-SI" sz="2400" dirty="0"/>
              <a:t> </a:t>
            </a:r>
            <a:r>
              <a:rPr lang="sl-SI" sz="2400" dirty="0" err="1"/>
              <a:t>quality</a:t>
            </a:r>
            <a:r>
              <a:rPr lang="sl-SI" sz="2400" dirty="0"/>
              <a:t>, 2015-2016 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Quantitative</a:t>
            </a:r>
            <a:r>
              <a:rPr lang="sl-SI" sz="2400" dirty="0"/>
              <a:t> </a:t>
            </a:r>
            <a:r>
              <a:rPr lang="sl-SI" sz="2400" dirty="0" err="1"/>
              <a:t>methods</a:t>
            </a:r>
            <a:r>
              <a:rPr lang="sl-SI" sz="2400" dirty="0"/>
              <a:t> in </a:t>
            </a:r>
            <a:r>
              <a:rPr lang="sl-SI" sz="2400" dirty="0" err="1"/>
              <a:t>telecommunications</a:t>
            </a:r>
            <a:r>
              <a:rPr lang="sl-SI" sz="2400" dirty="0"/>
              <a:t>, 2015-2016 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Basketball</a:t>
            </a:r>
            <a:r>
              <a:rPr lang="sl-SI" sz="2400" dirty="0"/>
              <a:t> </a:t>
            </a:r>
            <a:r>
              <a:rPr lang="sl-SI" sz="2400" dirty="0" err="1"/>
              <a:t>analytics</a:t>
            </a:r>
            <a:r>
              <a:rPr lang="sl-SI" sz="2400" dirty="0"/>
              <a:t>, 2015 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Homogenization</a:t>
            </a:r>
            <a:r>
              <a:rPr lang="sl-SI" sz="2400" dirty="0"/>
              <a:t> </a:t>
            </a:r>
            <a:r>
              <a:rPr lang="sl-SI" sz="2400" dirty="0" err="1"/>
              <a:t>of</a:t>
            </a:r>
            <a:r>
              <a:rPr lang="sl-SI" sz="2400" dirty="0"/>
              <a:t> PM10 </a:t>
            </a:r>
            <a:r>
              <a:rPr lang="sl-SI" sz="2400" dirty="0" err="1"/>
              <a:t>measurement</a:t>
            </a:r>
            <a:r>
              <a:rPr lang="sl-SI" sz="2400" dirty="0"/>
              <a:t> time </a:t>
            </a:r>
            <a:r>
              <a:rPr lang="sl-SI" sz="2400" dirty="0" err="1"/>
              <a:t>series</a:t>
            </a:r>
            <a:r>
              <a:rPr lang="sl-SI" sz="2400" dirty="0"/>
              <a:t>, 2015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Statistical</a:t>
            </a:r>
            <a:r>
              <a:rPr lang="sl-SI" sz="2400" dirty="0"/>
              <a:t> </a:t>
            </a:r>
            <a:r>
              <a:rPr lang="sl-SI" sz="2400" dirty="0" err="1"/>
              <a:t>analysis</a:t>
            </a:r>
            <a:r>
              <a:rPr lang="sl-SI" sz="2400" dirty="0"/>
              <a:t> in </a:t>
            </a:r>
            <a:r>
              <a:rPr lang="sl-SI" sz="2400" dirty="0" err="1"/>
              <a:t>insurance</a:t>
            </a:r>
            <a:r>
              <a:rPr lang="sl-SI" sz="2400" dirty="0"/>
              <a:t>, 2015</a:t>
            </a:r>
          </a:p>
          <a:p>
            <a:pPr marL="0" indent="0">
              <a:buNone/>
            </a:pPr>
            <a:r>
              <a:rPr lang="sl-SI" sz="2400" dirty="0"/>
              <a:t>- Centre </a:t>
            </a:r>
            <a:r>
              <a:rPr lang="sl-SI" sz="2400" dirty="0" err="1"/>
              <a:t>for</a:t>
            </a:r>
            <a:r>
              <a:rPr lang="sl-SI" sz="2400" dirty="0"/>
              <a:t> </a:t>
            </a:r>
            <a:r>
              <a:rPr lang="sl-SI" sz="2400" dirty="0" err="1"/>
              <a:t>language</a:t>
            </a:r>
            <a:r>
              <a:rPr lang="sl-SI" sz="2400" dirty="0"/>
              <a:t> </a:t>
            </a:r>
            <a:r>
              <a:rPr lang="sl-SI" sz="2400" dirty="0" err="1"/>
              <a:t>resources</a:t>
            </a:r>
            <a:r>
              <a:rPr lang="sl-SI" sz="2400" dirty="0"/>
              <a:t> </a:t>
            </a:r>
            <a:r>
              <a:rPr lang="sl-SI" sz="2400" dirty="0" err="1"/>
              <a:t>and</a:t>
            </a:r>
            <a:r>
              <a:rPr lang="sl-SI" sz="2400" dirty="0"/>
              <a:t> </a:t>
            </a:r>
            <a:r>
              <a:rPr lang="sl-SI" sz="2400" dirty="0" err="1"/>
              <a:t>tech</a:t>
            </a:r>
            <a:r>
              <a:rPr lang="sl-SI" sz="2400" dirty="0"/>
              <a:t>. UL, 2015-2020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Upgrade</a:t>
            </a:r>
            <a:r>
              <a:rPr lang="sl-SI" sz="2400" dirty="0"/>
              <a:t> </a:t>
            </a:r>
            <a:r>
              <a:rPr lang="sl-SI" sz="2400" dirty="0" err="1"/>
              <a:t>of</a:t>
            </a:r>
            <a:r>
              <a:rPr lang="sl-SI" sz="2400" dirty="0"/>
              <a:t> </a:t>
            </a:r>
            <a:r>
              <a:rPr lang="sl-SI" sz="2400" dirty="0" err="1"/>
              <a:t>corpuses</a:t>
            </a:r>
            <a:r>
              <a:rPr lang="sl-SI" sz="2400" dirty="0"/>
              <a:t> (</a:t>
            </a:r>
            <a:r>
              <a:rPr lang="sl-SI" sz="2400" dirty="0" err="1"/>
              <a:t>cc</a:t>
            </a:r>
            <a:r>
              <a:rPr lang="sl-SI" sz="2400" dirty="0"/>
              <a:t>)</a:t>
            </a:r>
            <a:r>
              <a:rPr lang="sl-SI" sz="2400" dirty="0" err="1"/>
              <a:t>Gigafida</a:t>
            </a:r>
            <a:r>
              <a:rPr lang="sl-SI" sz="2400" dirty="0"/>
              <a:t>, (</a:t>
            </a:r>
            <a:r>
              <a:rPr lang="sl-SI" sz="2400" dirty="0" err="1"/>
              <a:t>cc</a:t>
            </a:r>
            <a:r>
              <a:rPr lang="sl-SI" sz="2400" dirty="0"/>
              <a:t>)Kres, 2015-2018</a:t>
            </a:r>
          </a:p>
          <a:p>
            <a:pPr marL="0" indent="0">
              <a:buNone/>
            </a:pPr>
            <a:r>
              <a:rPr lang="sl-SI" sz="2400" dirty="0"/>
              <a:t>- (</a:t>
            </a:r>
            <a:r>
              <a:rPr lang="sl-SI" sz="2400" dirty="0" err="1"/>
              <a:t>Un</a:t>
            </a:r>
            <a:r>
              <a:rPr lang="sl-SI" sz="2400" dirty="0"/>
              <a:t>)</a:t>
            </a:r>
            <a:r>
              <a:rPr lang="sl-SI" sz="2400" dirty="0" err="1"/>
              <a:t>Supervised</a:t>
            </a:r>
            <a:r>
              <a:rPr lang="sl-SI" sz="2400" dirty="0"/>
              <a:t> </a:t>
            </a:r>
            <a:r>
              <a:rPr lang="sl-SI" sz="2400" dirty="0" err="1"/>
              <a:t>learning</a:t>
            </a:r>
            <a:r>
              <a:rPr lang="sl-SI" sz="2400" dirty="0"/>
              <a:t> </a:t>
            </a:r>
            <a:r>
              <a:rPr lang="sl-SI" sz="2400" dirty="0" err="1"/>
              <a:t>from</a:t>
            </a:r>
            <a:r>
              <a:rPr lang="sl-SI" sz="2400" dirty="0"/>
              <a:t> </a:t>
            </a:r>
            <a:r>
              <a:rPr lang="sl-SI" sz="2400" dirty="0" err="1"/>
              <a:t>imbalanced</a:t>
            </a:r>
            <a:r>
              <a:rPr lang="sl-SI" sz="2400" dirty="0"/>
              <a:t> </a:t>
            </a:r>
            <a:r>
              <a:rPr lang="sl-SI" sz="2400" dirty="0" err="1"/>
              <a:t>data</a:t>
            </a:r>
            <a:r>
              <a:rPr lang="sl-SI" sz="2400" dirty="0"/>
              <a:t>, 2014-2015</a:t>
            </a:r>
          </a:p>
          <a:p>
            <a:pPr marL="0" indent="0">
              <a:buNone/>
            </a:pPr>
            <a:r>
              <a:rPr lang="sl-SI" sz="2400" dirty="0"/>
              <a:t>- </a:t>
            </a:r>
            <a:r>
              <a:rPr lang="sl-SI" sz="2400" dirty="0" err="1"/>
              <a:t>Modeling</a:t>
            </a:r>
            <a:r>
              <a:rPr lang="sl-SI" sz="2400" dirty="0"/>
              <a:t> </a:t>
            </a:r>
            <a:r>
              <a:rPr lang="sl-SI" sz="2400" dirty="0" err="1" smtClean="0"/>
              <a:t>of</a:t>
            </a:r>
            <a:r>
              <a:rPr lang="sl-SI" sz="2400" dirty="0" smtClean="0"/>
              <a:t> </a:t>
            </a:r>
            <a:r>
              <a:rPr lang="sl-SI" sz="2400" dirty="0"/>
              <a:t>gene </a:t>
            </a:r>
            <a:r>
              <a:rPr lang="sl-SI" sz="2400" dirty="0" err="1"/>
              <a:t>based</a:t>
            </a:r>
            <a:r>
              <a:rPr lang="sl-SI" sz="2400" dirty="0"/>
              <a:t> </a:t>
            </a:r>
            <a:r>
              <a:rPr lang="sl-SI" sz="2400" dirty="0" err="1"/>
              <a:t>cancer</a:t>
            </a:r>
            <a:r>
              <a:rPr lang="sl-SI" sz="2400" dirty="0"/>
              <a:t> </a:t>
            </a:r>
            <a:r>
              <a:rPr lang="sl-SI" sz="2400" dirty="0" err="1"/>
              <a:t>classification</a:t>
            </a:r>
            <a:r>
              <a:rPr lang="sl-SI" sz="2400" dirty="0"/>
              <a:t>, 2014-2015</a:t>
            </a:r>
          </a:p>
          <a:p>
            <a:pPr marL="0" indent="0">
              <a:buNone/>
            </a:pPr>
            <a:r>
              <a:rPr lang="sl-SI" sz="2400" dirty="0"/>
              <a:t>- E-</a:t>
            </a:r>
            <a:r>
              <a:rPr lang="sl-SI" sz="2400" dirty="0" err="1"/>
              <a:t>learning</a:t>
            </a:r>
            <a:r>
              <a:rPr lang="sl-SI" sz="2400" dirty="0"/>
              <a:t> </a:t>
            </a:r>
            <a:r>
              <a:rPr lang="sl-SI" sz="2400" dirty="0" err="1"/>
              <a:t>models</a:t>
            </a:r>
            <a:r>
              <a:rPr lang="sl-SI" sz="2400" dirty="0"/>
              <a:t> </a:t>
            </a:r>
            <a:r>
              <a:rPr lang="sl-SI" sz="2400" dirty="0" err="1"/>
              <a:t>for</a:t>
            </a:r>
            <a:r>
              <a:rPr lang="sl-SI" sz="2400" dirty="0"/>
              <a:t> game-</a:t>
            </a:r>
            <a:r>
              <a:rPr lang="sl-SI" sz="2400" dirty="0" err="1"/>
              <a:t>based</a:t>
            </a:r>
            <a:r>
              <a:rPr lang="sl-SI" sz="2400" dirty="0"/>
              <a:t> </a:t>
            </a:r>
            <a:r>
              <a:rPr lang="sl-SI" sz="2400" dirty="0" err="1"/>
              <a:t>learning</a:t>
            </a:r>
            <a:r>
              <a:rPr lang="sl-SI" sz="2400" dirty="0"/>
              <a:t>, 2014-2015</a:t>
            </a:r>
          </a:p>
          <a:p>
            <a:pPr marL="0" indent="0">
              <a:buNone/>
            </a:pPr>
            <a:r>
              <a:rPr lang="sl-SI" sz="2400" dirty="0"/>
              <a:t>- AGROIT - </a:t>
            </a:r>
            <a:r>
              <a:rPr lang="sl-SI" sz="2400" dirty="0" err="1"/>
              <a:t>Increasing</a:t>
            </a:r>
            <a:r>
              <a:rPr lang="sl-SI" sz="2400" dirty="0"/>
              <a:t> </a:t>
            </a:r>
            <a:r>
              <a:rPr lang="sl-SI" sz="2400" dirty="0" err="1"/>
              <a:t>the</a:t>
            </a:r>
            <a:r>
              <a:rPr lang="sl-SI" sz="2400" dirty="0"/>
              <a:t> </a:t>
            </a:r>
            <a:r>
              <a:rPr lang="sl-SI" sz="2400" dirty="0" err="1"/>
              <a:t>efficiency</a:t>
            </a:r>
            <a:r>
              <a:rPr lang="sl-SI" sz="2400" dirty="0"/>
              <a:t> </a:t>
            </a:r>
            <a:r>
              <a:rPr lang="sl-SI" sz="2400" dirty="0" err="1"/>
              <a:t>of</a:t>
            </a:r>
            <a:r>
              <a:rPr lang="sl-SI" sz="2400" dirty="0"/>
              <a:t> </a:t>
            </a:r>
            <a:r>
              <a:rPr lang="sl-SI" sz="2400" dirty="0" err="1"/>
              <a:t>farming</a:t>
            </a:r>
            <a:r>
              <a:rPr lang="sl-SI" sz="2400" dirty="0"/>
              <a:t>, 2014 - 2016</a:t>
            </a:r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b="1" dirty="0" smtClean="0"/>
              <a:t>Raziskovalno sodelovanje</a:t>
            </a:r>
            <a:endParaRPr lang="sl-SI" b="1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lkm.fri.uni-lj.si/uploads/images/Sodelovanja%2020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704856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l-SI" b="1" dirty="0"/>
              <a:t>Glavni dosežki LKM, po katerih </a:t>
            </a:r>
            <a:r>
              <a:rPr lang="sl-SI" b="1" dirty="0" smtClean="0"/>
              <a:t/>
            </a:r>
            <a:br>
              <a:rPr lang="sl-SI" b="1" dirty="0" smtClean="0"/>
            </a:br>
            <a:r>
              <a:rPr lang="sl-SI" b="1" dirty="0" smtClean="0"/>
              <a:t>smo </a:t>
            </a:r>
            <a:r>
              <a:rPr lang="sl-SI" b="1" dirty="0"/>
              <a:t>znani v svetu: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4569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l-SI" sz="2800" dirty="0"/>
              <a:t>- algoritem za </a:t>
            </a:r>
            <a:r>
              <a:rPr lang="sl-SI" sz="2800" dirty="0" err="1"/>
              <a:t>nekratkovidno</a:t>
            </a:r>
            <a:r>
              <a:rPr lang="sl-SI" sz="2800" dirty="0"/>
              <a:t> ocenjevanje atributov </a:t>
            </a:r>
            <a:r>
              <a:rPr lang="sl-SI" sz="2800" b="1" dirty="0" err="1"/>
              <a:t>ReliefF</a:t>
            </a:r>
            <a:endParaRPr lang="sl-SI" sz="2800" b="1" dirty="0"/>
          </a:p>
          <a:p>
            <a:pPr marL="0" indent="0">
              <a:buNone/>
            </a:pPr>
            <a:r>
              <a:rPr lang="sl-SI" sz="2800" dirty="0"/>
              <a:t>- variante (delno) </a:t>
            </a:r>
            <a:r>
              <a:rPr lang="sl-SI" sz="2800" b="1" dirty="0"/>
              <a:t>naivnega </a:t>
            </a:r>
            <a:r>
              <a:rPr lang="sl-SI" sz="2800" b="1" dirty="0" err="1"/>
              <a:t>Bayesovega</a:t>
            </a:r>
            <a:r>
              <a:rPr lang="sl-SI" sz="2800" b="1" dirty="0"/>
              <a:t> </a:t>
            </a:r>
            <a:r>
              <a:rPr lang="sl-SI" sz="2800" dirty="0"/>
              <a:t>klasifikatorja</a:t>
            </a:r>
          </a:p>
          <a:p>
            <a:pPr marL="0" indent="0">
              <a:buNone/>
            </a:pPr>
            <a:r>
              <a:rPr lang="sl-SI" sz="2800" dirty="0"/>
              <a:t>- uporaba </a:t>
            </a:r>
            <a:r>
              <a:rPr lang="sl-SI" sz="2800" b="1" dirty="0"/>
              <a:t>MDL</a:t>
            </a:r>
            <a:r>
              <a:rPr lang="sl-SI" sz="2800" dirty="0"/>
              <a:t> za ocenjevanje atributov in rezanje dreves</a:t>
            </a:r>
          </a:p>
          <a:p>
            <a:pPr marL="0" indent="0">
              <a:buNone/>
            </a:pPr>
            <a:r>
              <a:rPr lang="sl-SI" sz="2800" dirty="0"/>
              <a:t>- splošna metoda za učinkovito </a:t>
            </a:r>
            <a:r>
              <a:rPr lang="sl-SI" sz="2800" b="1" dirty="0"/>
              <a:t>razlago</a:t>
            </a:r>
            <a:r>
              <a:rPr lang="sl-SI" sz="2800" dirty="0"/>
              <a:t> posameznih napovedi</a:t>
            </a:r>
            <a:br>
              <a:rPr lang="sl-SI" sz="2800" dirty="0"/>
            </a:br>
            <a:r>
              <a:rPr lang="sl-SI" sz="2800" dirty="0"/>
              <a:t>   v klasifikaciji in v regresiji za poljuben napovedni model</a:t>
            </a:r>
          </a:p>
          <a:p>
            <a:pPr marL="0" indent="0">
              <a:buNone/>
            </a:pPr>
            <a:r>
              <a:rPr lang="sl-SI" sz="2800" dirty="0"/>
              <a:t>- splošne metode za ocenjevanje </a:t>
            </a:r>
            <a:r>
              <a:rPr lang="sl-SI" sz="2800" b="1" dirty="0"/>
              <a:t>zanesljivosti</a:t>
            </a:r>
            <a:r>
              <a:rPr lang="sl-SI" sz="2800" dirty="0"/>
              <a:t> posameznih </a:t>
            </a:r>
          </a:p>
          <a:p>
            <a:pPr marL="0" indent="0">
              <a:buNone/>
            </a:pPr>
            <a:r>
              <a:rPr lang="sl-SI" sz="2800" dirty="0"/>
              <a:t>   napovedi v klasifikaciji in v regresiji za poljuben model</a:t>
            </a:r>
          </a:p>
          <a:p>
            <a:pPr marL="0" indent="0">
              <a:buNone/>
            </a:pPr>
            <a:r>
              <a:rPr lang="sl-SI" sz="2800" dirty="0"/>
              <a:t>- aplikacije v </a:t>
            </a:r>
            <a:r>
              <a:rPr lang="sl-SI" sz="2800" b="1" dirty="0"/>
              <a:t>medicinski diagnostiki</a:t>
            </a:r>
          </a:p>
          <a:p>
            <a:pPr marL="0" indent="0">
              <a:buNone/>
            </a:pPr>
            <a:r>
              <a:rPr lang="sl-SI" sz="2800" dirty="0"/>
              <a:t>- odprtokodni paketi v </a:t>
            </a:r>
            <a:r>
              <a:rPr lang="sl-SI" sz="2800" dirty="0" smtClean="0"/>
              <a:t>R:  </a:t>
            </a:r>
            <a:br>
              <a:rPr lang="sl-SI" sz="2800" dirty="0" smtClean="0"/>
            </a:br>
            <a:r>
              <a:rPr lang="sl-SI" sz="2800" dirty="0" smtClean="0"/>
              <a:t>   </a:t>
            </a:r>
            <a:r>
              <a:rPr lang="sl-SI" sz="2800" b="1" dirty="0" err="1" smtClean="0"/>
              <a:t>CORElearn</a:t>
            </a:r>
            <a:r>
              <a:rPr lang="sl-SI" sz="2800" dirty="0"/>
              <a:t>, </a:t>
            </a:r>
            <a:r>
              <a:rPr lang="sl-SI" sz="2800" dirty="0" err="1"/>
              <a:t>semiArtificial</a:t>
            </a:r>
            <a:r>
              <a:rPr lang="sl-SI" sz="2800" dirty="0"/>
              <a:t> </a:t>
            </a:r>
            <a:r>
              <a:rPr lang="sl-SI" sz="2800" dirty="0" smtClean="0"/>
              <a:t>in </a:t>
            </a:r>
            <a:r>
              <a:rPr lang="sl-SI" sz="2800" dirty="0" err="1" smtClean="0"/>
              <a:t>ExplainPrediction</a:t>
            </a:r>
            <a:endParaRPr lang="sl-SI" sz="2800" dirty="0"/>
          </a:p>
          <a:p>
            <a:pPr marL="0" indent="0">
              <a:buNone/>
            </a:pPr>
            <a:endParaRPr lang="sl-SI" sz="2800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l-SI" dirty="0" smtClean="0"/>
              <a:t>Razlaga napovedi</a:t>
            </a:r>
            <a:endParaRPr lang="sl-SI" dirty="0"/>
          </a:p>
        </p:txBody>
      </p:sp>
      <p:pic>
        <p:nvPicPr>
          <p:cNvPr id="5" name="Picture 4" descr="lkm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3"/>
            <a:ext cx="1737000" cy="8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7201" r="23849" b="6120"/>
          <a:stretch>
            <a:fillRect/>
          </a:stretch>
        </p:blipFill>
        <p:spPr bwMode="auto">
          <a:xfrm>
            <a:off x="3316090" y="1251745"/>
            <a:ext cx="5071745" cy="512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7286" y="2793999"/>
            <a:ext cx="2939143" cy="3395663"/>
          </a:xfrm>
        </p:spPr>
        <p:txBody>
          <a:bodyPr/>
          <a:lstStyle/>
          <a:p>
            <a:pPr marL="0" indent="0">
              <a:buNone/>
            </a:pPr>
            <a:r>
              <a:rPr lang="sl-SI" dirty="0"/>
              <a:t>Razvite </a:t>
            </a:r>
            <a:r>
              <a:rPr lang="sl-SI" dirty="0" smtClean="0"/>
              <a:t>splošne metode za </a:t>
            </a:r>
            <a:r>
              <a:rPr lang="sl-SI" dirty="0"/>
              <a:t>razlago </a:t>
            </a:r>
            <a:r>
              <a:rPr lang="sl-SI" dirty="0" smtClean="0"/>
              <a:t>napovedi in modelov</a:t>
            </a:r>
            <a:r>
              <a:rPr lang="sl-SI" sz="24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698</Words>
  <Application>Microsoft Office PowerPoint</Application>
  <PresentationFormat>On-screen Show (4:3)</PresentationFormat>
  <Paragraphs>161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MS PGothic</vt:lpstr>
      <vt:lpstr>Verdana</vt:lpstr>
      <vt:lpstr>Office Theme</vt:lpstr>
      <vt:lpstr>Laboratorij za kognitivno modeliranje   </vt:lpstr>
      <vt:lpstr>Razvoj metod strojnega učenja  za inteligentno analizo podatkov  in podatkovno rudarjenje </vt:lpstr>
      <vt:lpstr>Inteligentna analiza podatkov</vt:lpstr>
      <vt:lpstr>PowerPoint Presentation</vt:lpstr>
      <vt:lpstr>Znanstvene in razvojne izkušnje</vt:lpstr>
      <vt:lpstr>Projekti</vt:lpstr>
      <vt:lpstr>Raziskovalno sodelovanje</vt:lpstr>
      <vt:lpstr>Glavni dosežki LKM, po katerih  smo znani v svetu:</vt:lpstr>
      <vt:lpstr>Razlaga napovedi</vt:lpstr>
      <vt:lpstr>Ocene zanesljivosti</vt:lpstr>
      <vt:lpstr>Trženje</vt:lpstr>
      <vt:lpstr>Statistika</vt:lpstr>
      <vt:lpstr>Odkrivanje zakonitosti iz  prostorsko-časovnih podatkov</vt:lpstr>
      <vt:lpstr>Napredna športna analiza</vt:lpstr>
      <vt:lpstr>Rudarjenje besedil  </vt:lpstr>
      <vt:lpstr>E-učenje </vt:lpstr>
      <vt:lpstr>Generiranje delno umetnih podatkov </vt:lpstr>
      <vt:lpstr>Rudarjenje grafov</vt:lpstr>
      <vt:lpstr>Ostala področja raziskav</vt:lpstr>
      <vt:lpstr>Zakaj sodelovati z nami</vt:lpstr>
      <vt:lpstr>Kaj lahko storimo za 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Laboratorij za kognitivno modeliranje</dc:title>
  <dc:creator>Igor</dc:creator>
  <cp:lastModifiedBy>Jakomin, Martin</cp:lastModifiedBy>
  <cp:revision>40</cp:revision>
  <dcterms:created xsi:type="dcterms:W3CDTF">2016-01-13T15:15:47Z</dcterms:created>
  <dcterms:modified xsi:type="dcterms:W3CDTF">2016-01-19T10:39:11Z</dcterms:modified>
</cp:coreProperties>
</file>